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52" r:id="rId2"/>
    <p:sldId id="330" r:id="rId3"/>
    <p:sldId id="331" r:id="rId4"/>
    <p:sldId id="393" r:id="rId5"/>
    <p:sldId id="332" r:id="rId6"/>
    <p:sldId id="333" r:id="rId7"/>
    <p:sldId id="334" r:id="rId8"/>
    <p:sldId id="391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92" r:id="rId22"/>
    <p:sldId id="347" r:id="rId23"/>
    <p:sldId id="348" r:id="rId24"/>
    <p:sldId id="349" r:id="rId25"/>
    <p:sldId id="350" r:id="rId26"/>
    <p:sldId id="351" r:id="rId27"/>
    <p:sldId id="397" r:id="rId28"/>
    <p:sldId id="394" r:id="rId29"/>
    <p:sldId id="395" r:id="rId30"/>
    <p:sldId id="396" r:id="rId31"/>
    <p:sldId id="398" r:id="rId32"/>
    <p:sldId id="400" r:id="rId33"/>
    <p:sldId id="401" r:id="rId34"/>
    <p:sldId id="399" r:id="rId35"/>
    <p:sldId id="402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00FF00"/>
    <a:srgbClr val="0000FF"/>
    <a:srgbClr val="00FF99"/>
    <a:srgbClr val="FFCC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4935" autoAdjust="0"/>
  </p:normalViewPr>
  <p:slideViewPr>
    <p:cSldViewPr snapToGrid="0">
      <p:cViewPr varScale="1">
        <p:scale>
          <a:sx n="140" d="100"/>
          <a:sy n="140" d="100"/>
        </p:scale>
        <p:origin x="144" y="47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FF307-39AF-46F0-AC4C-E4E09799E4FF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7B19F-EA6F-494B-B4ED-6833DAB9A5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7B19F-EA6F-494B-B4ED-6833DAB9A5F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550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1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36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9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3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5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24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5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46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5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8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1A3BC-8671-4166-9EA5-B77C2691D5B9}" type="datetimeFigureOut">
              <a:rPr kumimoji="1" lang="ja-JP" altLang="en-US" smtClean="0"/>
              <a:t>2016/7/1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9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51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" Type="http://schemas.openxmlformats.org/officeDocument/2006/relationships/image" Target="../media/image192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2" Type="http://schemas.openxmlformats.org/officeDocument/2006/relationships/image" Target="../media/image190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第</a:t>
            </a:r>
            <a:r>
              <a:rPr lang="en-US" altLang="ja-JP" dirty="0"/>
              <a:t>6</a:t>
            </a:r>
            <a:r>
              <a:rPr lang="ja-JP" altLang="en-US" dirty="0"/>
              <a:t>章 固有値と固有ベクトル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8342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80" y="575159"/>
            <a:ext cx="3998400" cy="5871144"/>
          </a:xfrm>
          <a:prstGeom prst="rect">
            <a:avLst/>
          </a:prstGeom>
        </p:spPr>
      </p:pic>
      <p:sp>
        <p:nvSpPr>
          <p:cNvPr id="244" name="テキスト ボックス 243"/>
          <p:cNvSpPr txBox="1"/>
          <p:nvPr/>
        </p:nvSpPr>
        <p:spPr>
          <a:xfrm>
            <a:off x="7347445" y="4485176"/>
            <a:ext cx="304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 smtClean="0"/>
              <a:t>1</a:t>
            </a:r>
            <a:endParaRPr kumimoji="1" lang="ja-JP" altLang="en-US" sz="500" dirty="0"/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7138194" y="4314892"/>
            <a:ext cx="304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 smtClean="0"/>
              <a:t>1</a:t>
            </a:r>
            <a:endParaRPr kumimoji="1" lang="ja-JP" altLang="en-US" sz="500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:6.3 </a:t>
            </a:r>
            <a:r>
              <a:rPr lang="ja-JP" altLang="en-US" sz="3200" dirty="0" smtClean="0"/>
              <a:t>微分方程式への応用</a:t>
            </a:r>
            <a:endParaRPr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75159"/>
            <a:ext cx="4010444" cy="60698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514" y="575159"/>
            <a:ext cx="4022487" cy="548575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60687" y="1205767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67229" y="1935686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005236" y="1907369"/>
            <a:ext cx="4410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36667" y="3351408"/>
            <a:ext cx="5870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71990" y="1865745"/>
            <a:ext cx="5870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28130" y="1935685"/>
            <a:ext cx="6457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574063" y="1933942"/>
            <a:ext cx="6457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01666" y="3351408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19091" y="3279367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967232" y="3345058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78337" y="4008633"/>
            <a:ext cx="71030" cy="112331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648212" y="4008632"/>
            <a:ext cx="71030" cy="112331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592160" y="4008632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922174" y="4008631"/>
            <a:ext cx="58703" cy="112331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07307" y="4008631"/>
            <a:ext cx="71030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180056" y="4465831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694531" y="4307081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25931" y="4624655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23850" y="5020310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9700" y="4316606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844265" y="3992756"/>
            <a:ext cx="4410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01642" y="5020310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93643" y="4008630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01762" y="5020310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58937" y="5020310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949708" y="5020310"/>
            <a:ext cx="58703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871799" y="5004435"/>
            <a:ext cx="4410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515933" y="1052432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93658" y="1052432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37421" y="2825187"/>
            <a:ext cx="85946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4748" y="2513208"/>
            <a:ext cx="184236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79368" y="2495293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00218" y="1510796"/>
            <a:ext cx="6457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656020" y="1510796"/>
            <a:ext cx="6457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082641" y="1510796"/>
            <a:ext cx="6457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194546" y="1510796"/>
            <a:ext cx="6457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597973" y="1510796"/>
            <a:ext cx="6457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2137" y="1674308"/>
            <a:ext cx="6457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24369" y="2200211"/>
            <a:ext cx="6457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21206" y="2200211"/>
            <a:ext cx="5870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538101" y="1510796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59328" y="2200211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71055" y="1663536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979059" y="2179653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838610" y="3697483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177475" y="3697482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310950" y="3697481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695496" y="3697481"/>
            <a:ext cx="5870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469326" y="4465831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83569" y="4624655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004064" y="4624655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3310950" y="5561206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3148699" y="5716781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429924" y="5716781"/>
            <a:ext cx="58703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21952" y="5716781"/>
            <a:ext cx="85946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6628" y="5335855"/>
            <a:ext cx="85946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03209" y="5335855"/>
            <a:ext cx="85946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13682" y="5335855"/>
            <a:ext cx="85946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015462" y="5561205"/>
            <a:ext cx="85946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395221" y="5554855"/>
            <a:ext cx="4410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2342654" y="5704081"/>
            <a:ext cx="4410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976772" y="5727813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771160" y="5859656"/>
            <a:ext cx="4410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3089161" y="5561205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809791" y="5716781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230286" y="5716781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39112" y="6260066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24047" y="6260066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24167" y="6260066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481342" y="6260066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244894" y="6255304"/>
            <a:ext cx="58703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57624" y="6242604"/>
            <a:ext cx="4410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912392" y="6266336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292108" y="6252129"/>
            <a:ext cx="64573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2207773" y="6239429"/>
            <a:ext cx="4410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3230864" y="6252129"/>
            <a:ext cx="64573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3146529" y="6239429"/>
            <a:ext cx="4410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096088" y="6252129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887547" y="6189613"/>
            <a:ext cx="6457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100170" y="6229293"/>
            <a:ext cx="233420" cy="15316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2157769" y="6219351"/>
            <a:ext cx="212200" cy="16847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3098750" y="6219351"/>
            <a:ext cx="212200" cy="16847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2737232" y="6256811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3020175" y="6252128"/>
            <a:ext cx="71030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2819369" y="6256811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6138617" y="1144838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799709" y="1144838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217823" y="1144838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652452" y="1144838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460331" y="1137805"/>
            <a:ext cx="138113" cy="13592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587113" y="1751270"/>
            <a:ext cx="222432" cy="26486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939457" y="1751270"/>
            <a:ext cx="85757" cy="26486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258420" y="1751270"/>
            <a:ext cx="85757" cy="26486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4728916" y="1821611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4808122" y="1821611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4525348" y="1753414"/>
            <a:ext cx="64573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579022" y="3127891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240114" y="3127891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658228" y="3127891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982941" y="2820810"/>
            <a:ext cx="7103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7721378" y="2820531"/>
            <a:ext cx="7103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6991103" y="3127890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620055" y="3439329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222905" y="3439329"/>
            <a:ext cx="7103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5516083" y="3439328"/>
            <a:ext cx="7103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5708426" y="3594675"/>
            <a:ext cx="7103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001604" y="3594674"/>
            <a:ext cx="7103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6854410" y="3438473"/>
            <a:ext cx="245219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7237687" y="3438473"/>
            <a:ext cx="3263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4905818" y="3594674"/>
            <a:ext cx="103995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5184960" y="3594674"/>
            <a:ext cx="114395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6606433" y="3600303"/>
            <a:ext cx="58703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6528524" y="3584428"/>
            <a:ext cx="4410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6676252" y="4006249"/>
            <a:ext cx="1039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6558727" y="3979395"/>
            <a:ext cx="78137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5218377" y="4005291"/>
            <a:ext cx="1039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5096090" y="3978437"/>
            <a:ext cx="78137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4683617" y="3994395"/>
            <a:ext cx="1039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6145266" y="3994395"/>
            <a:ext cx="1143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7182896" y="3932361"/>
            <a:ext cx="152261" cy="26486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667550" y="3930397"/>
            <a:ext cx="78133" cy="26486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1443830" y="1052432"/>
            <a:ext cx="71030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1870223" y="1194653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1133623" y="1194653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2154791" y="6568777"/>
                <a:ext cx="767646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ja-JP" sz="9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9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900" b="1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kumimoji="1" lang="en-US" altLang="ja-JP" sz="9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9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sz="900" b="1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ja-JP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9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900" b="1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kumimoji="1" lang="en-US" altLang="ja-JP" sz="9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9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ja-JP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ja-JP" altLang="en-US" sz="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ja-JP" sz="9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ja-JP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9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ja-JP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ja-JP" altLang="en-US" sz="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ja-JP" sz="9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en-US" altLang="ja-JP" sz="9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ja-JP" altLang="en-US" sz="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ja-JP" altLang="en-US" sz="9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sz="9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ja-JP" sz="9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ja-JP" altLang="en-US" sz="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ja-JP" sz="9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9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ja-JP" altLang="en-US" sz="9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791" y="6568777"/>
                <a:ext cx="767646" cy="691536"/>
              </a:xfrm>
              <a:prstGeom prst="rect">
                <a:avLst/>
              </a:prstGeom>
              <a:blipFill rotWithShape="0">
                <a:blip r:embed="rId5"/>
                <a:stretch>
                  <a:fillRect l="-3175" t="-885" r="-1587" b="-17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正方形/長方形 153"/>
          <p:cNvSpPr/>
          <p:nvPr/>
        </p:nvSpPr>
        <p:spPr>
          <a:xfrm>
            <a:off x="7018791" y="3979392"/>
            <a:ext cx="53368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6308070" y="5113589"/>
            <a:ext cx="152261" cy="26486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6143965" y="5160620"/>
            <a:ext cx="53368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5755209" y="5112580"/>
            <a:ext cx="78133" cy="26486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195029" y="5187177"/>
            <a:ext cx="202660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638636" y="5820823"/>
            <a:ext cx="1435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CC00FF"/>
                </a:solidFill>
              </a:rPr>
              <a:t>微分</a:t>
            </a:r>
            <a:r>
              <a:rPr lang="ja-JP" altLang="en-US" sz="700" dirty="0"/>
              <a:t>変</a:t>
            </a:r>
            <a:r>
              <a:rPr lang="ja-JP" altLang="en-US" sz="700" dirty="0" smtClean="0"/>
              <a:t>数</a:t>
            </a:r>
            <a:r>
              <a:rPr lang="en-US" altLang="ja-JP" sz="700" dirty="0" smtClean="0"/>
              <a:t>t</a:t>
            </a:r>
            <a:r>
              <a:rPr lang="ja-JP" altLang="en-US" sz="700" dirty="0" smtClean="0"/>
              <a:t>は</a:t>
            </a:r>
            <a:r>
              <a:rPr lang="en-US" altLang="ja-JP" sz="700" dirty="0" smtClean="0">
                <a:solidFill>
                  <a:srgbClr val="CC00FF"/>
                </a:solidFill>
              </a:rPr>
              <a:t>u</a:t>
            </a:r>
            <a:r>
              <a:rPr lang="ja-JP" altLang="en-US" sz="700" dirty="0" smtClean="0"/>
              <a:t>の中に隠れている</a:t>
            </a:r>
            <a:endParaRPr kumimoji="1" lang="ja-JP" altLang="en-US" sz="700" dirty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96710" y="1857238"/>
            <a:ext cx="72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CC00FF"/>
                </a:solidFill>
              </a:rPr>
              <a:t>微分方程式</a:t>
            </a:r>
            <a:endParaRPr kumimoji="1" lang="ja-JP" altLang="en-US" sz="800" dirty="0">
              <a:solidFill>
                <a:srgbClr val="CC00FF"/>
              </a:solidFill>
            </a:endParaRPr>
          </a:p>
        </p:txBody>
      </p:sp>
      <p:sp>
        <p:nvSpPr>
          <p:cNvPr id="161" name="テキスト ボックス 160"/>
          <p:cNvSpPr txBox="1"/>
          <p:nvPr/>
        </p:nvSpPr>
        <p:spPr>
          <a:xfrm>
            <a:off x="95443" y="3089253"/>
            <a:ext cx="723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CC00FF"/>
                </a:solidFill>
              </a:rPr>
              <a:t>微分方程式</a:t>
            </a:r>
            <a:endParaRPr kumimoji="1" lang="ja-JP" altLang="en-US" sz="800" dirty="0">
              <a:solidFill>
                <a:srgbClr val="CC00FF"/>
              </a:solidFill>
            </a:endParaRPr>
          </a:p>
        </p:txBody>
      </p:sp>
      <p:sp>
        <p:nvSpPr>
          <p:cNvPr id="162" name="テキスト ボックス 161"/>
          <p:cNvSpPr txBox="1"/>
          <p:nvPr/>
        </p:nvSpPr>
        <p:spPr>
          <a:xfrm>
            <a:off x="-16583" y="4854183"/>
            <a:ext cx="11100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固有値</a:t>
            </a:r>
            <a:r>
              <a:rPr kumimoji="1" lang="ja-JP" altLang="en-US" sz="700" dirty="0" smtClean="0"/>
              <a:t>・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固有ベクトル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163" name="テキスト ボックス 162"/>
          <p:cNvSpPr txBox="1"/>
          <p:nvPr/>
        </p:nvSpPr>
        <p:spPr>
          <a:xfrm>
            <a:off x="979909" y="5292981"/>
            <a:ext cx="6393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CC00FF"/>
                </a:solidFill>
              </a:rPr>
              <a:t>微分方程式</a:t>
            </a:r>
            <a:endParaRPr kumimoji="1" lang="ja-JP" altLang="en-US" sz="700" dirty="0">
              <a:solidFill>
                <a:srgbClr val="CC00FF"/>
              </a:solidFill>
            </a:endParaRPr>
          </a:p>
        </p:txBody>
      </p:sp>
      <p:sp>
        <p:nvSpPr>
          <p:cNvPr id="164" name="テキスト ボックス 163"/>
          <p:cNvSpPr txBox="1"/>
          <p:nvPr/>
        </p:nvSpPr>
        <p:spPr>
          <a:xfrm>
            <a:off x="822042" y="6014500"/>
            <a:ext cx="9257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CC00FF"/>
                </a:solidFill>
              </a:rPr>
              <a:t>微分方程式の解</a:t>
            </a:r>
            <a:endParaRPr kumimoji="1" lang="ja-JP" altLang="en-US" sz="700" dirty="0">
              <a:solidFill>
                <a:srgbClr val="CC00FF"/>
              </a:solidFill>
            </a:endParaRPr>
          </a:p>
        </p:txBody>
      </p:sp>
      <p:sp>
        <p:nvSpPr>
          <p:cNvPr id="165" name="テキスト ボックス 164"/>
          <p:cNvSpPr txBox="1"/>
          <p:nvPr/>
        </p:nvSpPr>
        <p:spPr>
          <a:xfrm>
            <a:off x="1667914" y="6014500"/>
            <a:ext cx="9019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CC00FF"/>
                </a:solidFill>
              </a:rPr>
              <a:t>微分方程式の左辺</a:t>
            </a:r>
            <a:endParaRPr kumimoji="1" lang="ja-JP" altLang="en-US" sz="700" dirty="0">
              <a:solidFill>
                <a:srgbClr val="CC00FF"/>
              </a:solidFill>
            </a:endParaRPr>
          </a:p>
        </p:txBody>
      </p:sp>
      <p:sp>
        <p:nvSpPr>
          <p:cNvPr id="167" name="テキスト ボックス 166"/>
          <p:cNvSpPr txBox="1"/>
          <p:nvPr/>
        </p:nvSpPr>
        <p:spPr>
          <a:xfrm>
            <a:off x="2" y="6014500"/>
            <a:ext cx="979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固有値</a:t>
            </a:r>
            <a:r>
              <a:rPr kumimoji="1" lang="ja-JP" altLang="en-US" sz="700" dirty="0" smtClean="0"/>
              <a:t>・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固有ベクトル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cxnSp>
        <p:nvCxnSpPr>
          <p:cNvPr id="123" name="直線矢印コネクタ 122"/>
          <p:cNvCxnSpPr/>
          <p:nvPr/>
        </p:nvCxnSpPr>
        <p:spPr>
          <a:xfrm>
            <a:off x="1992471" y="6415303"/>
            <a:ext cx="299637" cy="16179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矢印コネクタ 167"/>
          <p:cNvCxnSpPr/>
          <p:nvPr/>
        </p:nvCxnSpPr>
        <p:spPr>
          <a:xfrm flipH="1">
            <a:off x="2688003" y="6428722"/>
            <a:ext cx="121502" cy="1669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テキスト ボックス 168"/>
          <p:cNvSpPr txBox="1"/>
          <p:nvPr/>
        </p:nvSpPr>
        <p:spPr>
          <a:xfrm>
            <a:off x="2598368" y="6014500"/>
            <a:ext cx="9019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CC00FF"/>
                </a:solidFill>
              </a:rPr>
              <a:t>微分方程式の右辺</a:t>
            </a:r>
            <a:endParaRPr kumimoji="1" lang="ja-JP" altLang="en-US" sz="700" dirty="0">
              <a:solidFill>
                <a:srgbClr val="CC00FF"/>
              </a:solidFill>
            </a:endParaRP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3027288" y="6668700"/>
            <a:ext cx="6533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CC00FF"/>
                </a:solidFill>
              </a:rPr>
              <a:t>微分方程式</a:t>
            </a:r>
            <a:endParaRPr kumimoji="1" lang="ja-JP" altLang="en-US" sz="700" dirty="0">
              <a:solidFill>
                <a:srgbClr val="CC00FF"/>
              </a:solidFill>
            </a:endParaRPr>
          </a:p>
        </p:txBody>
      </p:sp>
      <p:sp>
        <p:nvSpPr>
          <p:cNvPr id="148" name="右中かっこ 147"/>
          <p:cNvSpPr/>
          <p:nvPr/>
        </p:nvSpPr>
        <p:spPr>
          <a:xfrm>
            <a:off x="3008411" y="6629444"/>
            <a:ext cx="59557" cy="468000"/>
          </a:xfrm>
          <a:prstGeom prst="rightBrace">
            <a:avLst>
              <a:gd name="adj1" fmla="val 8333"/>
              <a:gd name="adj2" fmla="val 27612"/>
            </a:avLst>
          </a:prstGeom>
          <a:ln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右中かっこ 170"/>
          <p:cNvSpPr/>
          <p:nvPr/>
        </p:nvSpPr>
        <p:spPr>
          <a:xfrm>
            <a:off x="3080393" y="6956285"/>
            <a:ext cx="59557" cy="263893"/>
          </a:xfrm>
          <a:prstGeom prst="rightBrace">
            <a:avLst>
              <a:gd name="adj1" fmla="val 8333"/>
              <a:gd name="adj2" fmla="val 6912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3116939" y="7036989"/>
            <a:ext cx="979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固有値</a:t>
            </a:r>
            <a:r>
              <a:rPr kumimoji="1" lang="ja-JP" altLang="en-US" sz="700" dirty="0" smtClean="0"/>
              <a:t>・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固有ベクトル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149" name="正方形/長方形 148"/>
          <p:cNvSpPr/>
          <p:nvPr/>
        </p:nvSpPr>
        <p:spPr>
          <a:xfrm>
            <a:off x="2325155" y="7116989"/>
            <a:ext cx="143092" cy="121034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2761851" y="7121194"/>
            <a:ext cx="143092" cy="121034"/>
          </a:xfrm>
          <a:prstGeom prst="rect">
            <a:avLst/>
          </a:prstGeom>
          <a:noFill/>
          <a:ln w="63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フリーフォーム 173"/>
          <p:cNvSpPr/>
          <p:nvPr/>
        </p:nvSpPr>
        <p:spPr>
          <a:xfrm>
            <a:off x="268569" y="6377781"/>
            <a:ext cx="2598456" cy="953293"/>
          </a:xfrm>
          <a:custGeom>
            <a:avLst/>
            <a:gdLst>
              <a:gd name="connsiteX0" fmla="*/ 2628900 w 2628900"/>
              <a:gd name="connsiteY0" fmla="*/ 857250 h 946150"/>
              <a:gd name="connsiteX1" fmla="*/ 2628900 w 2628900"/>
              <a:gd name="connsiteY1" fmla="*/ 946150 h 946150"/>
              <a:gd name="connsiteX2" fmla="*/ 0 w 2628900"/>
              <a:gd name="connsiteY2" fmla="*/ 946150 h 946150"/>
              <a:gd name="connsiteX3" fmla="*/ 0 w 2628900"/>
              <a:gd name="connsiteY3" fmla="*/ 0 h 946150"/>
              <a:gd name="connsiteX0" fmla="*/ 2628900 w 2628900"/>
              <a:gd name="connsiteY0" fmla="*/ 866775 h 955675"/>
              <a:gd name="connsiteX1" fmla="*/ 2628900 w 2628900"/>
              <a:gd name="connsiteY1" fmla="*/ 955675 h 955675"/>
              <a:gd name="connsiteX2" fmla="*/ 0 w 2628900"/>
              <a:gd name="connsiteY2" fmla="*/ 955675 h 955675"/>
              <a:gd name="connsiteX3" fmla="*/ 2411 w 2628900"/>
              <a:gd name="connsiteY3" fmla="*/ 0 h 955675"/>
              <a:gd name="connsiteX0" fmla="*/ 2631418 w 2631418"/>
              <a:gd name="connsiteY0" fmla="*/ 864393 h 953293"/>
              <a:gd name="connsiteX1" fmla="*/ 2631418 w 2631418"/>
              <a:gd name="connsiteY1" fmla="*/ 953293 h 953293"/>
              <a:gd name="connsiteX2" fmla="*/ 2518 w 2631418"/>
              <a:gd name="connsiteY2" fmla="*/ 953293 h 953293"/>
              <a:gd name="connsiteX3" fmla="*/ 106 w 2631418"/>
              <a:gd name="connsiteY3" fmla="*/ 0 h 9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1418" h="953293">
                <a:moveTo>
                  <a:pt x="2631418" y="864393"/>
                </a:moveTo>
                <a:lnTo>
                  <a:pt x="2631418" y="953293"/>
                </a:lnTo>
                <a:lnTo>
                  <a:pt x="2518" y="953293"/>
                </a:lnTo>
                <a:cubicBezTo>
                  <a:pt x="3322" y="634735"/>
                  <a:pt x="-698" y="318558"/>
                  <a:pt x="106" y="0"/>
                </a:cubicBez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フリーフォーム 175"/>
          <p:cNvSpPr/>
          <p:nvPr/>
        </p:nvSpPr>
        <p:spPr>
          <a:xfrm>
            <a:off x="524369" y="6369048"/>
            <a:ext cx="1901331" cy="925513"/>
          </a:xfrm>
          <a:custGeom>
            <a:avLst/>
            <a:gdLst>
              <a:gd name="connsiteX0" fmla="*/ 1892300 w 1892300"/>
              <a:gd name="connsiteY0" fmla="*/ 844550 h 901700"/>
              <a:gd name="connsiteX1" fmla="*/ 1892300 w 1892300"/>
              <a:gd name="connsiteY1" fmla="*/ 901700 h 901700"/>
              <a:gd name="connsiteX2" fmla="*/ 0 w 1892300"/>
              <a:gd name="connsiteY2" fmla="*/ 901700 h 901700"/>
              <a:gd name="connsiteX3" fmla="*/ 0 w 1892300"/>
              <a:gd name="connsiteY3" fmla="*/ 0 h 901700"/>
              <a:gd name="connsiteX0" fmla="*/ 1892300 w 1892300"/>
              <a:gd name="connsiteY0" fmla="*/ 868363 h 925513"/>
              <a:gd name="connsiteX1" fmla="*/ 1892300 w 1892300"/>
              <a:gd name="connsiteY1" fmla="*/ 925513 h 925513"/>
              <a:gd name="connsiteX2" fmla="*/ 0 w 1892300"/>
              <a:gd name="connsiteY2" fmla="*/ 925513 h 925513"/>
              <a:gd name="connsiteX3" fmla="*/ 0 w 1892300"/>
              <a:gd name="connsiteY3" fmla="*/ 0 h 92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300" h="925513">
                <a:moveTo>
                  <a:pt x="1892300" y="868363"/>
                </a:moveTo>
                <a:lnTo>
                  <a:pt x="1892300" y="925513"/>
                </a:lnTo>
                <a:lnTo>
                  <a:pt x="0" y="925513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3072321" y="1706402"/>
            <a:ext cx="1023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スカラーだと必ず方向が一致するので、</a:t>
            </a:r>
            <a:endParaRPr kumimoji="1" lang="en-US" altLang="ja-JP" sz="700" dirty="0" smtClean="0"/>
          </a:p>
          <a:p>
            <a:r>
              <a:rPr lang="ja-JP" altLang="en-US" sz="700" dirty="0" smtClean="0"/>
              <a:t>固有ベクトル不要</a:t>
            </a:r>
            <a:endParaRPr kumimoji="1" lang="ja-JP" altLang="en-US" sz="700" dirty="0"/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580080" y="6481143"/>
            <a:ext cx="13871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ベクトルだと</a:t>
            </a:r>
            <a:r>
              <a:rPr lang="ja-JP" altLang="en-US" sz="700" dirty="0" smtClean="0"/>
              <a:t>操作</a:t>
            </a:r>
            <a:r>
              <a:rPr lang="ja-JP" altLang="en-US" sz="700" dirty="0"/>
              <a:t>後</a:t>
            </a:r>
            <a:r>
              <a:rPr lang="ja-JP" altLang="en-US" sz="700" dirty="0" smtClean="0"/>
              <a:t>に</a:t>
            </a:r>
            <a:r>
              <a:rPr kumimoji="1" lang="ja-JP" altLang="en-US" sz="700" dirty="0" smtClean="0"/>
              <a:t>一致する方向が</a:t>
            </a:r>
            <a:r>
              <a:rPr lang="ja-JP" altLang="en-US" sz="700" dirty="0" smtClean="0"/>
              <a:t>固有ベクトルのみなので、</a:t>
            </a:r>
            <a:endParaRPr lang="en-US" altLang="ja-JP" sz="700" dirty="0" smtClean="0"/>
          </a:p>
          <a:p>
            <a:r>
              <a:rPr lang="ja-JP" altLang="en-US" sz="700" dirty="0" smtClean="0"/>
              <a:t>固有値もここで登場する。</a:t>
            </a:r>
            <a:endParaRPr kumimoji="1" lang="ja-JP" altLang="en-US" sz="700" dirty="0"/>
          </a:p>
        </p:txBody>
      </p:sp>
      <p:sp>
        <p:nvSpPr>
          <p:cNvPr id="166" name="正方形/長方形 165"/>
          <p:cNvSpPr/>
          <p:nvPr/>
        </p:nvSpPr>
        <p:spPr>
          <a:xfrm>
            <a:off x="6113796" y="5902937"/>
            <a:ext cx="152261" cy="26486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5721576" y="5901928"/>
            <a:ext cx="78133" cy="26486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2878754" y="1931615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2845358" y="2192178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163033" y="2194424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545112" y="2350491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1044342" y="2350491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2239351" y="3845774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2494903" y="3845774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3224083" y="3692148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3606498" y="3697033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5517294" y="5185960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6011847" y="5191854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5771427" y="4880101"/>
            <a:ext cx="94541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6025214" y="4874743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6705119" y="5112580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6984487" y="5112580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6705119" y="5265118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6984487" y="5265118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5569925" y="5975099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5988275" y="5980993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7057344" y="5974591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7625172" y="5980993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4712477" y="5974590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4840085" y="5977715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4588798" y="6301944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5024906" y="6301944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4713097" y="5505039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4955138" y="5498802"/>
            <a:ext cx="7813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1254510" y="2350491"/>
            <a:ext cx="184236" cy="11233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333849" y="2509699"/>
            <a:ext cx="184236" cy="11233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2427876" y="2824380"/>
            <a:ext cx="202660" cy="11233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518400" y="3857265"/>
            <a:ext cx="202660" cy="11233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1292388" y="2831231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3285099" y="2355142"/>
            <a:ext cx="184236" cy="11233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450889" y="2978050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1138699" y="2978050"/>
            <a:ext cx="184236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2383952" y="2980618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4" name="直線矢印コネクタ 123"/>
          <p:cNvCxnSpPr/>
          <p:nvPr/>
        </p:nvCxnSpPr>
        <p:spPr>
          <a:xfrm flipH="1">
            <a:off x="2922437" y="6931757"/>
            <a:ext cx="466646" cy="11162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136"/>
          <p:cNvSpPr txBox="1"/>
          <p:nvPr/>
        </p:nvSpPr>
        <p:spPr>
          <a:xfrm>
            <a:off x="3341882" y="6842447"/>
            <a:ext cx="15639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本当はこれの重ね合わせ。</a:t>
            </a:r>
            <a:r>
              <a:rPr lang="ja-JP" altLang="en-US" sz="600" dirty="0" smtClean="0"/>
              <a:t>定数倍も</a:t>
            </a:r>
            <a:r>
              <a:rPr lang="en-US" altLang="ja-JP" sz="600" dirty="0" smtClean="0"/>
              <a:t>OK</a:t>
            </a:r>
            <a:r>
              <a:rPr lang="ja-JP" altLang="en-US" sz="600" dirty="0" err="1" smtClean="0"/>
              <a:t>。</a:t>
            </a:r>
            <a:endParaRPr kumimoji="1" lang="ja-JP" altLang="en-US" sz="600" dirty="0"/>
          </a:p>
        </p:txBody>
      </p:sp>
      <p:sp>
        <p:nvSpPr>
          <p:cNvPr id="216" name="正方形/長方形 215"/>
          <p:cNvSpPr/>
          <p:nvPr/>
        </p:nvSpPr>
        <p:spPr>
          <a:xfrm>
            <a:off x="4803443" y="5664042"/>
            <a:ext cx="578215" cy="12356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7040442" y="4413172"/>
            <a:ext cx="1039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7283159" y="4413172"/>
            <a:ext cx="1039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7620720" y="4413172"/>
            <a:ext cx="1039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7949168" y="4413172"/>
            <a:ext cx="1039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7116609" y="4567918"/>
            <a:ext cx="1039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7497450" y="4576426"/>
            <a:ext cx="1039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7817963" y="4576426"/>
            <a:ext cx="1039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6962300" y="4413172"/>
            <a:ext cx="71030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7541136" y="4413172"/>
            <a:ext cx="85946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7735667" y="4576426"/>
            <a:ext cx="85946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4941256" y="4727412"/>
            <a:ext cx="1039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4858960" y="4727412"/>
            <a:ext cx="85946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4625268" y="4727412"/>
            <a:ext cx="1039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6047908" y="4727412"/>
            <a:ext cx="85946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4163457" y="4727412"/>
            <a:ext cx="94541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5713454" y="4727412"/>
            <a:ext cx="64573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6136061" y="4727412"/>
            <a:ext cx="64573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5724147" y="4418789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5982124" y="4418789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4631349" y="4413172"/>
            <a:ext cx="103995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7227094" y="4360116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7877584" y="4413172"/>
            <a:ext cx="6457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4550440" y="4727412"/>
            <a:ext cx="6457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7437990" y="4531454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テキスト ボックス 244"/>
          <p:cNvSpPr txBox="1"/>
          <p:nvPr/>
        </p:nvSpPr>
        <p:spPr>
          <a:xfrm>
            <a:off x="5424630" y="3911108"/>
            <a:ext cx="304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 smtClean="0"/>
              <a:t>1</a:t>
            </a:r>
            <a:endParaRPr kumimoji="1" lang="ja-JP" altLang="en-US" sz="500" dirty="0"/>
          </a:p>
        </p:txBody>
      </p:sp>
      <p:sp>
        <p:nvSpPr>
          <p:cNvPr id="246" name="正方形/長方形 245"/>
          <p:cNvSpPr/>
          <p:nvPr/>
        </p:nvSpPr>
        <p:spPr>
          <a:xfrm>
            <a:off x="5513530" y="3956332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テキスト ボックス 246"/>
          <p:cNvSpPr txBox="1"/>
          <p:nvPr/>
        </p:nvSpPr>
        <p:spPr>
          <a:xfrm>
            <a:off x="5515285" y="5086961"/>
            <a:ext cx="304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 smtClean="0"/>
              <a:t>1</a:t>
            </a:r>
            <a:endParaRPr kumimoji="1" lang="ja-JP" altLang="en-US" sz="500" dirty="0"/>
          </a:p>
        </p:txBody>
      </p:sp>
      <p:sp>
        <p:nvSpPr>
          <p:cNvPr id="248" name="正方形/長方形 247"/>
          <p:cNvSpPr/>
          <p:nvPr/>
        </p:nvSpPr>
        <p:spPr>
          <a:xfrm>
            <a:off x="5604185" y="5132185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5043676" y="3959290"/>
            <a:ext cx="296715" cy="18090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5480680" y="3883625"/>
            <a:ext cx="326387" cy="35254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6500958" y="3962540"/>
            <a:ext cx="296715" cy="18090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6951165" y="3888442"/>
            <a:ext cx="434422" cy="35254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5598350" y="5087961"/>
            <a:ext cx="269741" cy="32049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6089689" y="5087961"/>
            <a:ext cx="394929" cy="32049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テキスト ボックス 138"/>
              <p:cNvSpPr txBox="1"/>
              <p:nvPr/>
            </p:nvSpPr>
            <p:spPr>
              <a:xfrm>
                <a:off x="5818037" y="4987074"/>
                <a:ext cx="229871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7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7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ja-JP" sz="7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139" name="テキスト ボックス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037" y="4987074"/>
                <a:ext cx="229871" cy="107722"/>
              </a:xfrm>
              <a:prstGeom prst="rect">
                <a:avLst/>
              </a:prstGeom>
              <a:blipFill rotWithShape="0">
                <a:blip r:embed="rId6"/>
                <a:stretch>
                  <a:fillRect l="-5263" t="-5556" r="-15789" b="-3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テキスト ボックス 254"/>
              <p:cNvSpPr txBox="1"/>
              <p:nvPr/>
            </p:nvSpPr>
            <p:spPr>
              <a:xfrm>
                <a:off x="6426917" y="4988171"/>
                <a:ext cx="23192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7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7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ja-JP" sz="7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55" name="テキスト ボックス 2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917" y="4988171"/>
                <a:ext cx="231923" cy="107722"/>
              </a:xfrm>
              <a:prstGeom prst="rect">
                <a:avLst/>
              </a:prstGeom>
              <a:blipFill rotWithShape="0">
                <a:blip r:embed="rId7"/>
                <a:stretch>
                  <a:fillRect l="-5263" t="-5556" r="-18421" b="-3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フリーフォーム 139"/>
          <p:cNvSpPr/>
          <p:nvPr/>
        </p:nvSpPr>
        <p:spPr>
          <a:xfrm>
            <a:off x="4073524" y="4230846"/>
            <a:ext cx="1584000" cy="856800"/>
          </a:xfrm>
          <a:custGeom>
            <a:avLst/>
            <a:gdLst>
              <a:gd name="connsiteX0" fmla="*/ 1530350 w 1571625"/>
              <a:gd name="connsiteY0" fmla="*/ 0 h 844550"/>
              <a:gd name="connsiteX1" fmla="*/ 1530350 w 1571625"/>
              <a:gd name="connsiteY1" fmla="*/ 95250 h 844550"/>
              <a:gd name="connsiteX2" fmla="*/ 0 w 1571625"/>
              <a:gd name="connsiteY2" fmla="*/ 95250 h 844550"/>
              <a:gd name="connsiteX3" fmla="*/ 0 w 1571625"/>
              <a:gd name="connsiteY3" fmla="*/ 800100 h 844550"/>
              <a:gd name="connsiteX4" fmla="*/ 1571625 w 1571625"/>
              <a:gd name="connsiteY4" fmla="*/ 800100 h 844550"/>
              <a:gd name="connsiteX5" fmla="*/ 1571625 w 1571625"/>
              <a:gd name="connsiteY5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1625" h="844550">
                <a:moveTo>
                  <a:pt x="1530350" y="0"/>
                </a:moveTo>
                <a:lnTo>
                  <a:pt x="1530350" y="95250"/>
                </a:lnTo>
                <a:lnTo>
                  <a:pt x="0" y="95250"/>
                </a:lnTo>
                <a:lnTo>
                  <a:pt x="0" y="800100"/>
                </a:lnTo>
                <a:lnTo>
                  <a:pt x="1571625" y="800100"/>
                </a:lnTo>
                <a:lnTo>
                  <a:pt x="1571625" y="844550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フリーフォーム 140"/>
          <p:cNvSpPr/>
          <p:nvPr/>
        </p:nvSpPr>
        <p:spPr>
          <a:xfrm>
            <a:off x="6486525" y="4238625"/>
            <a:ext cx="1631950" cy="923925"/>
          </a:xfrm>
          <a:custGeom>
            <a:avLst/>
            <a:gdLst>
              <a:gd name="connsiteX0" fmla="*/ 863600 w 1631950"/>
              <a:gd name="connsiteY0" fmla="*/ 0 h 923925"/>
              <a:gd name="connsiteX1" fmla="*/ 863600 w 1631950"/>
              <a:gd name="connsiteY1" fmla="*/ 82550 h 923925"/>
              <a:gd name="connsiteX2" fmla="*/ 1631950 w 1631950"/>
              <a:gd name="connsiteY2" fmla="*/ 82550 h 923925"/>
              <a:gd name="connsiteX3" fmla="*/ 1631950 w 1631950"/>
              <a:gd name="connsiteY3" fmla="*/ 838200 h 923925"/>
              <a:gd name="connsiteX4" fmla="*/ 165100 w 1631950"/>
              <a:gd name="connsiteY4" fmla="*/ 838200 h 923925"/>
              <a:gd name="connsiteX5" fmla="*/ 165100 w 1631950"/>
              <a:gd name="connsiteY5" fmla="*/ 923925 h 923925"/>
              <a:gd name="connsiteX6" fmla="*/ 0 w 1631950"/>
              <a:gd name="connsiteY6" fmla="*/ 923925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1950" h="923925">
                <a:moveTo>
                  <a:pt x="863600" y="0"/>
                </a:moveTo>
                <a:lnTo>
                  <a:pt x="863600" y="82550"/>
                </a:lnTo>
                <a:lnTo>
                  <a:pt x="1631950" y="82550"/>
                </a:lnTo>
                <a:lnTo>
                  <a:pt x="1631950" y="838200"/>
                </a:lnTo>
                <a:lnTo>
                  <a:pt x="165100" y="838200"/>
                </a:lnTo>
                <a:lnTo>
                  <a:pt x="165100" y="923925"/>
                </a:lnTo>
                <a:lnTo>
                  <a:pt x="0" y="923925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/>
              <p:cNvSpPr txBox="1"/>
              <p:nvPr/>
            </p:nvSpPr>
            <p:spPr>
              <a:xfrm>
                <a:off x="5477550" y="6500070"/>
                <a:ext cx="104810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9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sz="9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ja-JP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9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9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ja-JP" altLang="en-US" sz="900" b="1" dirty="0">
                  <a:solidFill>
                    <a:srgbClr val="00B0F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ja-JP" altLang="en-US" sz="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ja-JP" altLang="en-US" sz="9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ja-JP" sz="9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ja-JP" sz="9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ja-JP" altLang="en-US" sz="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ja-JP" sz="9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9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ja-JP" altLang="en-US" sz="900" b="1" dirty="0">
                  <a:solidFill>
                    <a:srgbClr val="00B0F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ja-JP" sz="9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ja-JP" sz="9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9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ja-JP" altLang="en-US" sz="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sz="9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9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ja-JP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9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ja-JP" sz="9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9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ja-JP" altLang="en-US" sz="9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sz="9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sz="9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en-US" altLang="ja-JP" sz="9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ja-JP" sz="9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9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900" b="1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kumimoji="1" lang="en-US" altLang="ja-JP" sz="900" b="1" dirty="0" smtClean="0"/>
              </a:p>
            </p:txBody>
          </p:sp>
        </mc:Choice>
        <mc:Fallback xmlns="">
          <p:sp>
            <p:nvSpPr>
              <p:cNvPr id="256" name="テキスト ボックス 2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550" y="6500070"/>
                <a:ext cx="1048107" cy="809452"/>
              </a:xfrm>
              <a:prstGeom prst="rect">
                <a:avLst/>
              </a:prstGeom>
              <a:blipFill rotWithShape="0">
                <a:blip r:embed="rId8"/>
                <a:stretch>
                  <a:fillRect l="-2339" b="-45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テキスト ボックス 141"/>
          <p:cNvSpPr txBox="1"/>
          <p:nvPr/>
        </p:nvSpPr>
        <p:spPr>
          <a:xfrm>
            <a:off x="4583811" y="6490678"/>
            <a:ext cx="113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/>
              <a:t>こういう</a:t>
            </a:r>
            <a:r>
              <a:rPr lang="ja-JP" altLang="en-US" sz="700" dirty="0"/>
              <a:t>流</a:t>
            </a:r>
            <a:r>
              <a:rPr lang="ja-JP" altLang="en-US" sz="700" dirty="0" smtClean="0"/>
              <a:t>れで考えると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分かりやすい</a:t>
            </a:r>
            <a:r>
              <a:rPr lang="ja-JP" altLang="en-US" sz="700" dirty="0"/>
              <a:t>。</a:t>
            </a:r>
            <a:endParaRPr kumimoji="1" lang="ja-JP" altLang="en-US" sz="700" dirty="0"/>
          </a:p>
        </p:txBody>
      </p:sp>
      <p:sp>
        <p:nvSpPr>
          <p:cNvPr id="257" name="テキスト ボックス 256"/>
          <p:cNvSpPr txBox="1"/>
          <p:nvPr/>
        </p:nvSpPr>
        <p:spPr>
          <a:xfrm>
            <a:off x="6532894" y="6458002"/>
            <a:ext cx="18276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ja-JP" altLang="en-US" sz="700" dirty="0" smtClean="0"/>
              <a:t>の</a:t>
            </a:r>
            <a:r>
              <a:rPr lang="ja-JP" altLang="en-US" sz="700" dirty="0" smtClean="0">
                <a:solidFill>
                  <a:srgbClr val="00B050"/>
                </a:solidFill>
              </a:rPr>
              <a:t>固有値</a:t>
            </a:r>
            <a:r>
              <a:rPr lang="ja-JP" altLang="en-US" sz="700" dirty="0" smtClean="0"/>
              <a:t>・</a:t>
            </a:r>
            <a:r>
              <a:rPr lang="ja-JP" altLang="en-US" sz="700" dirty="0" smtClean="0">
                <a:solidFill>
                  <a:srgbClr val="00B0F0"/>
                </a:solidFill>
              </a:rPr>
              <a:t>固有ベクトル</a:t>
            </a:r>
            <a:r>
              <a:rPr lang="ja-JP" altLang="en-US" sz="700" dirty="0" smtClean="0"/>
              <a:t>が存在すると仮定</a:t>
            </a:r>
            <a:endParaRPr kumimoji="1" lang="ja-JP" altLang="en-US" sz="700" dirty="0"/>
          </a:p>
        </p:txBody>
      </p:sp>
      <p:sp>
        <p:nvSpPr>
          <p:cNvPr id="258" name="テキスト ボックス 257"/>
          <p:cNvSpPr txBox="1"/>
          <p:nvPr/>
        </p:nvSpPr>
        <p:spPr>
          <a:xfrm>
            <a:off x="6532894" y="6632928"/>
            <a:ext cx="11604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指数関数を両辺にかける</a:t>
            </a:r>
            <a:endParaRPr kumimoji="1" lang="ja-JP" altLang="en-US" sz="700" dirty="0"/>
          </a:p>
        </p:txBody>
      </p:sp>
      <p:sp>
        <p:nvSpPr>
          <p:cNvPr id="259" name="テキスト ボックス 258"/>
          <p:cNvSpPr txBox="1"/>
          <p:nvPr/>
        </p:nvSpPr>
        <p:spPr>
          <a:xfrm>
            <a:off x="6532894" y="6807854"/>
            <a:ext cx="1389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左辺を微分形式で整理する</a:t>
            </a:r>
            <a:endParaRPr kumimoji="1" lang="ja-JP" altLang="en-US" sz="700" dirty="0"/>
          </a:p>
        </p:txBody>
      </p:sp>
      <p:sp>
        <p:nvSpPr>
          <p:cNvPr id="260" name="テキスト ボックス 259"/>
          <p:cNvSpPr txBox="1"/>
          <p:nvPr/>
        </p:nvSpPr>
        <p:spPr>
          <a:xfrm>
            <a:off x="6433208" y="7088408"/>
            <a:ext cx="26475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共通項を</a:t>
            </a:r>
            <a:r>
              <a:rPr lang="en-US" altLang="ja-JP" sz="700" b="1" i="1" dirty="0" smtClean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ja-JP" altLang="en-US" sz="700" dirty="0" smtClean="0"/>
              <a:t>と書き直す。</a:t>
            </a:r>
            <a:r>
              <a:rPr lang="en-US" altLang="ja-JP" sz="700" b="1" i="1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700" b="1" i="1" dirty="0" smtClean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ja-JP" altLang="en-US" sz="700" dirty="0" smtClean="0"/>
              <a:t>は</a:t>
            </a:r>
            <a:r>
              <a:rPr lang="ja-JP" altLang="en-US" sz="700" dirty="0" smtClean="0">
                <a:solidFill>
                  <a:srgbClr val="00B0F0"/>
                </a:solidFill>
              </a:rPr>
              <a:t>固有ベクトル</a:t>
            </a:r>
            <a:r>
              <a:rPr lang="en-US" altLang="ja-JP" sz="700" dirty="0" smtClean="0"/>
              <a:t>x</a:t>
            </a:r>
            <a:r>
              <a:rPr lang="ja-JP" altLang="en-US" sz="700" dirty="0" smtClean="0"/>
              <a:t>指数関数の線形結合。</a:t>
            </a:r>
            <a:endParaRPr lang="en-US" altLang="ja-JP" sz="700" dirty="0" smtClean="0"/>
          </a:p>
          <a:p>
            <a:endParaRPr lang="en-US" altLang="ja-JP" sz="700" dirty="0" smtClean="0"/>
          </a:p>
          <a:p>
            <a:r>
              <a:rPr kumimoji="1" lang="ja-JP" altLang="en-US" sz="700" dirty="0" smtClean="0">
                <a:solidFill>
                  <a:srgbClr val="CC00FF"/>
                </a:solidFill>
              </a:rPr>
              <a:t>すると、元の微分方程式に</a:t>
            </a:r>
            <a:r>
              <a:rPr lang="ja-JP" altLang="en-US" sz="700" dirty="0">
                <a:solidFill>
                  <a:srgbClr val="CC00FF"/>
                </a:solidFill>
              </a:rPr>
              <a:t>一致</a:t>
            </a:r>
            <a:r>
              <a:rPr lang="ja-JP" altLang="en-US" sz="700" dirty="0" smtClean="0">
                <a:solidFill>
                  <a:srgbClr val="CC00FF"/>
                </a:solidFill>
              </a:rPr>
              <a:t>する</a:t>
            </a:r>
            <a:endParaRPr kumimoji="1" lang="ja-JP" altLang="en-US" sz="700" dirty="0">
              <a:solidFill>
                <a:srgbClr val="CC00FF"/>
              </a:solidFill>
            </a:endParaRPr>
          </a:p>
        </p:txBody>
      </p:sp>
      <p:sp>
        <p:nvSpPr>
          <p:cNvPr id="143" name="フリーフォーム 142"/>
          <p:cNvSpPr/>
          <p:nvPr/>
        </p:nvSpPr>
        <p:spPr>
          <a:xfrm>
            <a:off x="-60960" y="5196840"/>
            <a:ext cx="5768340" cy="2186940"/>
          </a:xfrm>
          <a:custGeom>
            <a:avLst/>
            <a:gdLst>
              <a:gd name="connsiteX0" fmla="*/ 5768340 w 5768340"/>
              <a:gd name="connsiteY0" fmla="*/ 2065020 h 2186940"/>
              <a:gd name="connsiteX1" fmla="*/ 5646420 w 5768340"/>
              <a:gd name="connsiteY1" fmla="*/ 2186940 h 2186940"/>
              <a:gd name="connsiteX2" fmla="*/ 0 w 5768340"/>
              <a:gd name="connsiteY2" fmla="*/ 2186940 h 2186940"/>
              <a:gd name="connsiteX3" fmla="*/ 0 w 5768340"/>
              <a:gd name="connsiteY3" fmla="*/ 0 h 2186940"/>
              <a:gd name="connsiteX4" fmla="*/ 472440 w 5768340"/>
              <a:gd name="connsiteY4" fmla="*/ 0 h 2186940"/>
              <a:gd name="connsiteX5" fmla="*/ 472440 w 5768340"/>
              <a:gd name="connsiteY5" fmla="*/ 114300 h 218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8340" h="2186940">
                <a:moveTo>
                  <a:pt x="5768340" y="2065020"/>
                </a:moveTo>
                <a:lnTo>
                  <a:pt x="5646420" y="2186940"/>
                </a:lnTo>
                <a:lnTo>
                  <a:pt x="0" y="2186940"/>
                </a:lnTo>
                <a:lnTo>
                  <a:pt x="0" y="0"/>
                </a:lnTo>
                <a:lnTo>
                  <a:pt x="472440" y="0"/>
                </a:lnTo>
                <a:lnTo>
                  <a:pt x="472440" y="114300"/>
                </a:lnTo>
              </a:path>
            </a:pathLst>
          </a:custGeom>
          <a:noFill/>
          <a:ln w="6350">
            <a:solidFill>
              <a:srgbClr val="CC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正方形/長方形 260"/>
          <p:cNvSpPr/>
          <p:nvPr/>
        </p:nvSpPr>
        <p:spPr>
          <a:xfrm>
            <a:off x="10535837" y="575159"/>
            <a:ext cx="78133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10467118" y="575159"/>
            <a:ext cx="71030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10121424" y="575159"/>
            <a:ext cx="78133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正方形/長方形 263"/>
          <p:cNvSpPr/>
          <p:nvPr/>
        </p:nvSpPr>
        <p:spPr>
          <a:xfrm>
            <a:off x="10063199" y="822282"/>
            <a:ext cx="85946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10624818" y="822281"/>
            <a:ext cx="94541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フリーフォーム 143"/>
          <p:cNvSpPr/>
          <p:nvPr/>
        </p:nvSpPr>
        <p:spPr>
          <a:xfrm rot="20949261">
            <a:off x="10937124" y="939572"/>
            <a:ext cx="225590" cy="404812"/>
          </a:xfrm>
          <a:custGeom>
            <a:avLst/>
            <a:gdLst>
              <a:gd name="connsiteX0" fmla="*/ 52388 w 225590"/>
              <a:gd name="connsiteY0" fmla="*/ 404812 h 404812"/>
              <a:gd name="connsiteX1" fmla="*/ 152400 w 225590"/>
              <a:gd name="connsiteY1" fmla="*/ 338137 h 404812"/>
              <a:gd name="connsiteX2" fmla="*/ 223838 w 225590"/>
              <a:gd name="connsiteY2" fmla="*/ 209550 h 404812"/>
              <a:gd name="connsiteX3" fmla="*/ 185738 w 225590"/>
              <a:gd name="connsiteY3" fmla="*/ 90487 h 404812"/>
              <a:gd name="connsiteX4" fmla="*/ 0 w 225590"/>
              <a:gd name="connsiteY4" fmla="*/ 0 h 404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590" h="404812">
                <a:moveTo>
                  <a:pt x="52388" y="404812"/>
                </a:moveTo>
                <a:cubicBezTo>
                  <a:pt x="88106" y="387746"/>
                  <a:pt x="123825" y="370681"/>
                  <a:pt x="152400" y="338137"/>
                </a:cubicBezTo>
                <a:cubicBezTo>
                  <a:pt x="180975" y="305593"/>
                  <a:pt x="218282" y="250825"/>
                  <a:pt x="223838" y="209550"/>
                </a:cubicBezTo>
                <a:cubicBezTo>
                  <a:pt x="229394" y="168275"/>
                  <a:pt x="223044" y="125412"/>
                  <a:pt x="185738" y="90487"/>
                </a:cubicBezTo>
                <a:cubicBezTo>
                  <a:pt x="148432" y="55562"/>
                  <a:pt x="74216" y="27781"/>
                  <a:pt x="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11107989" y="895134"/>
            <a:ext cx="69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t=0</a:t>
            </a:r>
            <a:r>
              <a:rPr kumimoji="1" lang="ja-JP" altLang="en-US" sz="800" dirty="0" smtClean="0"/>
              <a:t>のとき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の表現．</a:t>
            </a:r>
            <a:endParaRPr kumimoji="1" lang="ja-JP" altLang="en-US" sz="800" dirty="0"/>
          </a:p>
        </p:txBody>
      </p:sp>
      <p:sp>
        <p:nvSpPr>
          <p:cNvPr id="266" name="正方形/長方形 265"/>
          <p:cNvSpPr/>
          <p:nvPr/>
        </p:nvSpPr>
        <p:spPr>
          <a:xfrm>
            <a:off x="10152367" y="822280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10722726" y="822199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9865185" y="1362077"/>
            <a:ext cx="85946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10603028" y="1362076"/>
            <a:ext cx="94541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正方形/長方形 269"/>
          <p:cNvSpPr/>
          <p:nvPr/>
        </p:nvSpPr>
        <p:spPr>
          <a:xfrm>
            <a:off x="10130579" y="1362075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10881929" y="1361994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正方形/長方形 271"/>
          <p:cNvSpPr/>
          <p:nvPr/>
        </p:nvSpPr>
        <p:spPr>
          <a:xfrm>
            <a:off x="9997146" y="1336250"/>
            <a:ext cx="7813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正方形/長方形 272"/>
          <p:cNvSpPr/>
          <p:nvPr/>
        </p:nvSpPr>
        <p:spPr>
          <a:xfrm>
            <a:off x="10744737" y="1336250"/>
            <a:ext cx="7813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正方形/長方形 273"/>
          <p:cNvSpPr/>
          <p:nvPr/>
        </p:nvSpPr>
        <p:spPr>
          <a:xfrm>
            <a:off x="9958967" y="1304937"/>
            <a:ext cx="296715" cy="2189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正方形/長方形 274"/>
          <p:cNvSpPr/>
          <p:nvPr/>
        </p:nvSpPr>
        <p:spPr>
          <a:xfrm>
            <a:off x="10703683" y="1299289"/>
            <a:ext cx="296715" cy="2189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テキスト ボックス 275"/>
              <p:cNvSpPr txBox="1"/>
              <p:nvPr/>
            </p:nvSpPr>
            <p:spPr>
              <a:xfrm>
                <a:off x="10185737" y="1184269"/>
                <a:ext cx="229871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7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7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ja-JP" sz="7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76" name="テキスト ボックス 2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737" y="1184269"/>
                <a:ext cx="229871" cy="107722"/>
              </a:xfrm>
              <a:prstGeom prst="rect">
                <a:avLst/>
              </a:prstGeom>
              <a:blipFill rotWithShape="0">
                <a:blip r:embed="rId9"/>
                <a:stretch>
                  <a:fillRect l="-5263" t="-5556" r="-13158" b="-3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テキスト ボックス 276"/>
              <p:cNvSpPr txBox="1"/>
              <p:nvPr/>
            </p:nvSpPr>
            <p:spPr>
              <a:xfrm>
                <a:off x="10794617" y="1185366"/>
                <a:ext cx="237821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7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7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ja-JP" sz="7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77" name="テキスト ボックス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617" y="1185366"/>
                <a:ext cx="237821" cy="107722"/>
              </a:xfrm>
              <a:prstGeom prst="rect">
                <a:avLst/>
              </a:prstGeom>
              <a:blipFill rotWithShape="0">
                <a:blip r:embed="rId10"/>
                <a:stretch>
                  <a:fillRect l="-5128" t="-5556" r="-15385" b="-3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8" name="正方形/長方形 277"/>
          <p:cNvSpPr/>
          <p:nvPr/>
        </p:nvSpPr>
        <p:spPr>
          <a:xfrm>
            <a:off x="9534952" y="1356377"/>
            <a:ext cx="202660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正方形/長方形 278"/>
          <p:cNvSpPr/>
          <p:nvPr/>
        </p:nvSpPr>
        <p:spPr>
          <a:xfrm>
            <a:off x="4232555" y="5971349"/>
            <a:ext cx="222926" cy="13592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6513279" y="5912083"/>
            <a:ext cx="78133" cy="264869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11169244" y="2293608"/>
            <a:ext cx="78133" cy="426575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10775700" y="2436947"/>
            <a:ext cx="201638" cy="13592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正方形/長方形 283"/>
          <p:cNvSpPr/>
          <p:nvPr/>
        </p:nvSpPr>
        <p:spPr>
          <a:xfrm>
            <a:off x="9102067" y="2394940"/>
            <a:ext cx="71030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9363293" y="2286600"/>
            <a:ext cx="394052" cy="4265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9832365" y="2467701"/>
            <a:ext cx="71030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9096940" y="2796856"/>
            <a:ext cx="578215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正方形/長方形 287"/>
          <p:cNvSpPr/>
          <p:nvPr/>
        </p:nvSpPr>
        <p:spPr>
          <a:xfrm>
            <a:off x="9837393" y="2798387"/>
            <a:ext cx="578215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正方形/長方形 288"/>
          <p:cNvSpPr/>
          <p:nvPr/>
        </p:nvSpPr>
        <p:spPr>
          <a:xfrm>
            <a:off x="10555851" y="2796856"/>
            <a:ext cx="578215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0" name="正方形/長方形 289"/>
          <p:cNvSpPr/>
          <p:nvPr/>
        </p:nvSpPr>
        <p:spPr>
          <a:xfrm>
            <a:off x="9114635" y="3007232"/>
            <a:ext cx="648000" cy="13592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正方形/長方形 290"/>
          <p:cNvSpPr/>
          <p:nvPr/>
        </p:nvSpPr>
        <p:spPr>
          <a:xfrm>
            <a:off x="9976779" y="3013410"/>
            <a:ext cx="103995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正方形/長方形 291"/>
          <p:cNvSpPr/>
          <p:nvPr/>
        </p:nvSpPr>
        <p:spPr>
          <a:xfrm>
            <a:off x="10264456" y="3013410"/>
            <a:ext cx="103995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正方形/長方形 292"/>
          <p:cNvSpPr/>
          <p:nvPr/>
        </p:nvSpPr>
        <p:spPr>
          <a:xfrm>
            <a:off x="10552251" y="3013410"/>
            <a:ext cx="103995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正方形/長方形 293"/>
          <p:cNvSpPr/>
          <p:nvPr/>
        </p:nvSpPr>
        <p:spPr>
          <a:xfrm>
            <a:off x="8730037" y="3171395"/>
            <a:ext cx="900000" cy="1235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正方形/長方形 294"/>
          <p:cNvSpPr/>
          <p:nvPr/>
        </p:nvSpPr>
        <p:spPr>
          <a:xfrm>
            <a:off x="9924147" y="3013410"/>
            <a:ext cx="56735" cy="1235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正方形/長方形 295"/>
          <p:cNvSpPr/>
          <p:nvPr/>
        </p:nvSpPr>
        <p:spPr>
          <a:xfrm>
            <a:off x="10209564" y="3013410"/>
            <a:ext cx="56735" cy="1235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正方形/長方形 296"/>
          <p:cNvSpPr/>
          <p:nvPr/>
        </p:nvSpPr>
        <p:spPr>
          <a:xfrm>
            <a:off x="10490656" y="3013410"/>
            <a:ext cx="56735" cy="1235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正方形/長方形 297"/>
          <p:cNvSpPr/>
          <p:nvPr/>
        </p:nvSpPr>
        <p:spPr>
          <a:xfrm>
            <a:off x="9902338" y="2984738"/>
            <a:ext cx="774000" cy="180909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正方形/長方形 298"/>
          <p:cNvSpPr/>
          <p:nvPr/>
        </p:nvSpPr>
        <p:spPr>
          <a:xfrm>
            <a:off x="9106484" y="976244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正方形/長方形 299"/>
          <p:cNvSpPr/>
          <p:nvPr/>
        </p:nvSpPr>
        <p:spPr>
          <a:xfrm>
            <a:off x="9430112" y="950419"/>
            <a:ext cx="7813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1" name="正方形/長方形 300"/>
          <p:cNvSpPr/>
          <p:nvPr/>
        </p:nvSpPr>
        <p:spPr>
          <a:xfrm>
            <a:off x="9166296" y="1115035"/>
            <a:ext cx="44105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正方形/長方形 301"/>
          <p:cNvSpPr/>
          <p:nvPr/>
        </p:nvSpPr>
        <p:spPr>
          <a:xfrm>
            <a:off x="9248437" y="1138513"/>
            <a:ext cx="78133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正方形/長方形 302"/>
          <p:cNvSpPr/>
          <p:nvPr/>
        </p:nvSpPr>
        <p:spPr>
          <a:xfrm>
            <a:off x="9109415" y="1098082"/>
            <a:ext cx="222926" cy="16446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正方形/長方形 303"/>
          <p:cNvSpPr/>
          <p:nvPr/>
        </p:nvSpPr>
        <p:spPr>
          <a:xfrm>
            <a:off x="9680468" y="3336651"/>
            <a:ext cx="222926" cy="19261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正方形/長方形 304"/>
          <p:cNvSpPr/>
          <p:nvPr/>
        </p:nvSpPr>
        <p:spPr>
          <a:xfrm>
            <a:off x="10036361" y="3336651"/>
            <a:ext cx="269741" cy="19261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正方形/長方形 305"/>
          <p:cNvSpPr/>
          <p:nvPr/>
        </p:nvSpPr>
        <p:spPr>
          <a:xfrm>
            <a:off x="10429897" y="3336651"/>
            <a:ext cx="269741" cy="19261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正方形/長方形 307"/>
          <p:cNvSpPr/>
          <p:nvPr/>
        </p:nvSpPr>
        <p:spPr>
          <a:xfrm>
            <a:off x="9778319" y="3406785"/>
            <a:ext cx="103995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テキスト ボックス 309"/>
          <p:cNvSpPr txBox="1"/>
          <p:nvPr/>
        </p:nvSpPr>
        <p:spPr>
          <a:xfrm>
            <a:off x="9618162" y="3307022"/>
            <a:ext cx="214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 smtClean="0"/>
              <a:t>1</a:t>
            </a:r>
            <a:endParaRPr kumimoji="1" lang="ja-JP" altLang="en-US" sz="500" dirty="0"/>
          </a:p>
        </p:txBody>
      </p:sp>
      <p:sp>
        <p:nvSpPr>
          <p:cNvPr id="311" name="正方形/長方形 310"/>
          <p:cNvSpPr/>
          <p:nvPr/>
        </p:nvSpPr>
        <p:spPr>
          <a:xfrm>
            <a:off x="9707062" y="3352246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正方形/長方形 311"/>
          <p:cNvSpPr/>
          <p:nvPr/>
        </p:nvSpPr>
        <p:spPr>
          <a:xfrm>
            <a:off x="10099132" y="3379587"/>
            <a:ext cx="53368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正方形/長方形 312"/>
          <p:cNvSpPr/>
          <p:nvPr/>
        </p:nvSpPr>
        <p:spPr>
          <a:xfrm>
            <a:off x="10500044" y="3381968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正方形/長方形 313"/>
          <p:cNvSpPr/>
          <p:nvPr/>
        </p:nvSpPr>
        <p:spPr>
          <a:xfrm>
            <a:off x="10176826" y="3406785"/>
            <a:ext cx="114395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正方形/長方形 314"/>
          <p:cNvSpPr/>
          <p:nvPr/>
        </p:nvSpPr>
        <p:spPr>
          <a:xfrm>
            <a:off x="10581322" y="3408481"/>
            <a:ext cx="103995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5" name="正方形/長方形 324"/>
          <p:cNvSpPr/>
          <p:nvPr/>
        </p:nvSpPr>
        <p:spPr>
          <a:xfrm>
            <a:off x="10581321" y="3562036"/>
            <a:ext cx="208315" cy="19261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6" name="正方形/長方形 325"/>
          <p:cNvSpPr/>
          <p:nvPr/>
        </p:nvSpPr>
        <p:spPr>
          <a:xfrm>
            <a:off x="10948988" y="3562036"/>
            <a:ext cx="240976" cy="19261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" name="正方形/長方形 326"/>
          <p:cNvSpPr/>
          <p:nvPr/>
        </p:nvSpPr>
        <p:spPr>
          <a:xfrm>
            <a:off x="11356459" y="3562036"/>
            <a:ext cx="248470" cy="19261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正方形/長方形 327"/>
          <p:cNvSpPr/>
          <p:nvPr/>
        </p:nvSpPr>
        <p:spPr>
          <a:xfrm>
            <a:off x="10671705" y="3632171"/>
            <a:ext cx="103995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9" name="テキスト ボックス 328"/>
          <p:cNvSpPr txBox="1"/>
          <p:nvPr/>
        </p:nvSpPr>
        <p:spPr>
          <a:xfrm>
            <a:off x="10504405" y="3532408"/>
            <a:ext cx="2142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 smtClean="0"/>
              <a:t>1</a:t>
            </a:r>
            <a:endParaRPr kumimoji="1" lang="ja-JP" altLang="en-US" sz="500" dirty="0"/>
          </a:p>
        </p:txBody>
      </p:sp>
      <p:sp>
        <p:nvSpPr>
          <p:cNvPr id="330" name="正方形/長方形 329"/>
          <p:cNvSpPr/>
          <p:nvPr/>
        </p:nvSpPr>
        <p:spPr>
          <a:xfrm>
            <a:off x="10593305" y="3577632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1" name="正方形/長方形 330"/>
          <p:cNvSpPr/>
          <p:nvPr/>
        </p:nvSpPr>
        <p:spPr>
          <a:xfrm>
            <a:off x="10999155" y="3604973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" name="正方形/長方形 331"/>
          <p:cNvSpPr/>
          <p:nvPr/>
        </p:nvSpPr>
        <p:spPr>
          <a:xfrm>
            <a:off x="11407716" y="3607354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" name="正方形/長方形 332"/>
          <p:cNvSpPr/>
          <p:nvPr/>
        </p:nvSpPr>
        <p:spPr>
          <a:xfrm>
            <a:off x="11070212" y="3632171"/>
            <a:ext cx="114395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" name="正方形/長方形 333"/>
          <p:cNvSpPr/>
          <p:nvPr/>
        </p:nvSpPr>
        <p:spPr>
          <a:xfrm>
            <a:off x="11474270" y="3633867"/>
            <a:ext cx="114395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" name="正方形/長方形 334"/>
          <p:cNvSpPr/>
          <p:nvPr/>
        </p:nvSpPr>
        <p:spPr>
          <a:xfrm>
            <a:off x="8697818" y="3604973"/>
            <a:ext cx="201638" cy="13592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" name="正方形/長方形 335"/>
          <p:cNvSpPr/>
          <p:nvPr/>
        </p:nvSpPr>
        <p:spPr>
          <a:xfrm>
            <a:off x="10211480" y="3562036"/>
            <a:ext cx="189377" cy="19261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" name="正方形/長方形 336"/>
          <p:cNvSpPr/>
          <p:nvPr/>
        </p:nvSpPr>
        <p:spPr>
          <a:xfrm>
            <a:off x="10533301" y="3562036"/>
            <a:ext cx="49869" cy="19261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" name="正方形/長方形 337"/>
          <p:cNvSpPr/>
          <p:nvPr/>
        </p:nvSpPr>
        <p:spPr>
          <a:xfrm>
            <a:off x="10899426" y="3562036"/>
            <a:ext cx="49869" cy="19261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" name="正方形/長方形 338"/>
          <p:cNvSpPr/>
          <p:nvPr/>
        </p:nvSpPr>
        <p:spPr>
          <a:xfrm>
            <a:off x="11308713" y="3562036"/>
            <a:ext cx="49869" cy="19261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" name="正方形/長方形 339"/>
          <p:cNvSpPr/>
          <p:nvPr/>
        </p:nvSpPr>
        <p:spPr>
          <a:xfrm>
            <a:off x="9403825" y="3811084"/>
            <a:ext cx="1206000" cy="164463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" name="正方形/長方形 340"/>
          <p:cNvSpPr/>
          <p:nvPr/>
        </p:nvSpPr>
        <p:spPr>
          <a:xfrm>
            <a:off x="9413565" y="3837150"/>
            <a:ext cx="85946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" name="正方形/長方形 341"/>
          <p:cNvSpPr/>
          <p:nvPr/>
        </p:nvSpPr>
        <p:spPr>
          <a:xfrm>
            <a:off x="10060906" y="3837150"/>
            <a:ext cx="94541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" name="正方形/長方形 342"/>
          <p:cNvSpPr/>
          <p:nvPr/>
        </p:nvSpPr>
        <p:spPr>
          <a:xfrm>
            <a:off x="9502733" y="3837150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" name="正方形/長方形 343"/>
          <p:cNvSpPr/>
          <p:nvPr/>
        </p:nvSpPr>
        <p:spPr>
          <a:xfrm>
            <a:off x="10158814" y="3837150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" name="正方形/長方形 344"/>
          <p:cNvSpPr/>
          <p:nvPr/>
        </p:nvSpPr>
        <p:spPr>
          <a:xfrm>
            <a:off x="9738828" y="3837150"/>
            <a:ext cx="94541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" name="正方形/長方形 345"/>
          <p:cNvSpPr/>
          <p:nvPr/>
        </p:nvSpPr>
        <p:spPr>
          <a:xfrm>
            <a:off x="9836736" y="3837150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" name="正方形/長方形 348"/>
          <p:cNvSpPr/>
          <p:nvPr/>
        </p:nvSpPr>
        <p:spPr>
          <a:xfrm>
            <a:off x="9371416" y="4040439"/>
            <a:ext cx="103995" cy="42657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" name="正方形/長方形 349"/>
          <p:cNvSpPr/>
          <p:nvPr/>
        </p:nvSpPr>
        <p:spPr>
          <a:xfrm>
            <a:off x="8657595" y="4059829"/>
            <a:ext cx="125835" cy="38779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" name="正方形/長方形 350"/>
          <p:cNvSpPr/>
          <p:nvPr/>
        </p:nvSpPr>
        <p:spPr>
          <a:xfrm>
            <a:off x="8871636" y="4059829"/>
            <a:ext cx="125835" cy="38779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" name="正方形/長方形 351"/>
          <p:cNvSpPr/>
          <p:nvPr/>
        </p:nvSpPr>
        <p:spPr>
          <a:xfrm>
            <a:off x="9085677" y="4059829"/>
            <a:ext cx="125835" cy="38779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" name="正方形/長方形 352"/>
          <p:cNvSpPr/>
          <p:nvPr/>
        </p:nvSpPr>
        <p:spPr>
          <a:xfrm>
            <a:off x="10337569" y="4040439"/>
            <a:ext cx="85946" cy="42657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" name="正方形/長方形 353"/>
          <p:cNvSpPr/>
          <p:nvPr/>
        </p:nvSpPr>
        <p:spPr>
          <a:xfrm>
            <a:off x="9772233" y="4040439"/>
            <a:ext cx="94541" cy="4265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" name="正方形/長方形 354"/>
          <p:cNvSpPr/>
          <p:nvPr/>
        </p:nvSpPr>
        <p:spPr>
          <a:xfrm>
            <a:off x="9921987" y="4040439"/>
            <a:ext cx="94541" cy="4265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" name="正方形/長方形 355"/>
          <p:cNvSpPr/>
          <p:nvPr/>
        </p:nvSpPr>
        <p:spPr>
          <a:xfrm>
            <a:off x="10071740" y="4040439"/>
            <a:ext cx="94541" cy="4265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" name="正方形/長方形 356"/>
          <p:cNvSpPr/>
          <p:nvPr/>
        </p:nvSpPr>
        <p:spPr>
          <a:xfrm>
            <a:off x="10675335" y="4040439"/>
            <a:ext cx="76908" cy="426575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" name="正方形/長方形 357"/>
          <p:cNvSpPr/>
          <p:nvPr/>
        </p:nvSpPr>
        <p:spPr>
          <a:xfrm>
            <a:off x="11572165" y="4185766"/>
            <a:ext cx="201638" cy="13592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" name="正方形/長方形 358"/>
          <p:cNvSpPr/>
          <p:nvPr/>
        </p:nvSpPr>
        <p:spPr>
          <a:xfrm>
            <a:off x="11389059" y="4185766"/>
            <a:ext cx="70674" cy="13592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" name="正方形/長方形 359"/>
          <p:cNvSpPr/>
          <p:nvPr/>
        </p:nvSpPr>
        <p:spPr>
          <a:xfrm>
            <a:off x="11321598" y="4185766"/>
            <a:ext cx="64249" cy="13592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" name="正方形/長方形 361"/>
          <p:cNvSpPr/>
          <p:nvPr/>
        </p:nvSpPr>
        <p:spPr>
          <a:xfrm>
            <a:off x="8366966" y="4540107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" name="正方形/長方形 362"/>
          <p:cNvSpPr/>
          <p:nvPr/>
        </p:nvSpPr>
        <p:spPr>
          <a:xfrm>
            <a:off x="8781934" y="4540107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" name="正方形/長方形 363"/>
          <p:cNvSpPr/>
          <p:nvPr/>
        </p:nvSpPr>
        <p:spPr>
          <a:xfrm>
            <a:off x="8708708" y="4540107"/>
            <a:ext cx="71030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" name="正方形/長方形 364"/>
          <p:cNvSpPr/>
          <p:nvPr/>
        </p:nvSpPr>
        <p:spPr>
          <a:xfrm>
            <a:off x="8210311" y="4842491"/>
            <a:ext cx="202660" cy="13592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" name="正方形/長方形 365"/>
          <p:cNvSpPr/>
          <p:nvPr/>
        </p:nvSpPr>
        <p:spPr>
          <a:xfrm>
            <a:off x="9381303" y="5000519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8" name="正方形/長方形 367"/>
          <p:cNvSpPr/>
          <p:nvPr/>
        </p:nvSpPr>
        <p:spPr>
          <a:xfrm>
            <a:off x="8656322" y="5162812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9" name="正方形/長方形 368"/>
          <p:cNvSpPr/>
          <p:nvPr/>
        </p:nvSpPr>
        <p:spPr>
          <a:xfrm>
            <a:off x="9071290" y="5162812"/>
            <a:ext cx="7103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0" name="正方形/長方形 369"/>
          <p:cNvSpPr/>
          <p:nvPr/>
        </p:nvSpPr>
        <p:spPr>
          <a:xfrm>
            <a:off x="8998064" y="5162812"/>
            <a:ext cx="71030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1" name="正方形/長方形 370"/>
          <p:cNvSpPr/>
          <p:nvPr/>
        </p:nvSpPr>
        <p:spPr>
          <a:xfrm>
            <a:off x="9632418" y="5165327"/>
            <a:ext cx="202328" cy="11233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2" name="正方形/長方形 371"/>
          <p:cNvSpPr/>
          <p:nvPr/>
        </p:nvSpPr>
        <p:spPr>
          <a:xfrm>
            <a:off x="9543227" y="5152919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3" name="正方形/長方形 372"/>
          <p:cNvSpPr/>
          <p:nvPr/>
        </p:nvSpPr>
        <p:spPr>
          <a:xfrm>
            <a:off x="9921987" y="5014101"/>
            <a:ext cx="227157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4" name="正方形/長方形 373"/>
          <p:cNvSpPr/>
          <p:nvPr/>
        </p:nvSpPr>
        <p:spPr>
          <a:xfrm>
            <a:off x="10360466" y="5014101"/>
            <a:ext cx="13019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5" name="正方形/長方形 374"/>
          <p:cNvSpPr/>
          <p:nvPr/>
        </p:nvSpPr>
        <p:spPr>
          <a:xfrm>
            <a:off x="10287240" y="5014101"/>
            <a:ext cx="71030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6" name="正方形/長方形 375"/>
          <p:cNvSpPr/>
          <p:nvPr/>
        </p:nvSpPr>
        <p:spPr>
          <a:xfrm>
            <a:off x="10826386" y="5011719"/>
            <a:ext cx="125835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7" name="正方形/長方形 376"/>
          <p:cNvSpPr/>
          <p:nvPr/>
        </p:nvSpPr>
        <p:spPr>
          <a:xfrm>
            <a:off x="10957602" y="5011718"/>
            <a:ext cx="103827" cy="11233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8" name="正方形/長方形 377"/>
          <p:cNvSpPr/>
          <p:nvPr/>
        </p:nvSpPr>
        <p:spPr>
          <a:xfrm>
            <a:off x="10713946" y="5168745"/>
            <a:ext cx="130190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9" name="正方形/長方形 378"/>
          <p:cNvSpPr/>
          <p:nvPr/>
        </p:nvSpPr>
        <p:spPr>
          <a:xfrm>
            <a:off x="10993754" y="5170590"/>
            <a:ext cx="190611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0" name="図 379"/>
          <p:cNvPicPr>
            <a:picLocks noChangeAspect="1"/>
          </p:cNvPicPr>
          <p:nvPr/>
        </p:nvPicPr>
        <p:blipFill rotWithShape="1">
          <a:blip r:embed="rId11"/>
          <a:srcRect t="37947" b="38531"/>
          <a:stretch/>
        </p:blipFill>
        <p:spPr>
          <a:xfrm>
            <a:off x="8209740" y="6150773"/>
            <a:ext cx="3981265" cy="7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:6.3 </a:t>
            </a:r>
            <a:r>
              <a:rPr lang="ja-JP" altLang="en-US" sz="3200" dirty="0" smtClean="0"/>
              <a:t>微分方程式への応用</a:t>
            </a:r>
            <a:endParaRPr lang="ja-JP" altLang="en-US" sz="3200" dirty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0" y="679904"/>
            <a:ext cx="12192000" cy="6699539"/>
            <a:chOff x="0" y="679904"/>
            <a:chExt cx="15387180" cy="84553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090601" cy="510584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42" y="1190488"/>
              <a:ext cx="5044877" cy="7696867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7341" y="679904"/>
              <a:ext cx="5052498" cy="7567316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/>
            <a:srcRect t="8179"/>
            <a:stretch/>
          </p:blipFill>
          <p:spPr>
            <a:xfrm>
              <a:off x="10296579" y="679904"/>
              <a:ext cx="5090601" cy="7032382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1961" y="8247220"/>
              <a:ext cx="5090601" cy="425449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96579" y="7649175"/>
              <a:ext cx="5090601" cy="1486029"/>
            </a:xfrm>
            <a:prstGeom prst="rect">
              <a:avLst/>
            </a:prstGeom>
          </p:spPr>
        </p:pic>
      </p:grpSp>
      <p:sp>
        <p:nvSpPr>
          <p:cNvPr id="13" name="正方形/長方形 12"/>
          <p:cNvSpPr/>
          <p:nvPr/>
        </p:nvSpPr>
        <p:spPr>
          <a:xfrm>
            <a:off x="1595122" y="974325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852297" y="974325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089645" y="974325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37045" y="1148950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902570" y="1139424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407270" y="1295371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842771" y="1294490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747771" y="1294490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91896" y="1764368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15721" y="1916768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376046" y="2173943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133193" y="2108598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41093" y="2108597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085962" y="2157144"/>
            <a:ext cx="53366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354301" y="2157144"/>
            <a:ext cx="53366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675735" y="2128620"/>
            <a:ext cx="4009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441099" y="1716845"/>
            <a:ext cx="4009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55399" y="1869245"/>
            <a:ext cx="4009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36546" y="2391049"/>
            <a:ext cx="53366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04885" y="2391049"/>
            <a:ext cx="53366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044151" y="2391048"/>
            <a:ext cx="6457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402050" y="2391047"/>
            <a:ext cx="94541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664378" y="2391047"/>
            <a:ext cx="103995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02946" y="2566598"/>
            <a:ext cx="5870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302309" y="2566598"/>
            <a:ext cx="85946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579782" y="2525062"/>
            <a:ext cx="85951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867286" y="2566598"/>
            <a:ext cx="103995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149485" y="2525062"/>
            <a:ext cx="94546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256552" y="2700732"/>
            <a:ext cx="103995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489102" y="2700731"/>
            <a:ext cx="114395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30669" y="2724406"/>
            <a:ext cx="85946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36883" y="2724406"/>
            <a:ext cx="103995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44558" y="2724406"/>
            <a:ext cx="85946" cy="92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48779" y="2724406"/>
            <a:ext cx="85946" cy="92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22107" y="3170709"/>
            <a:ext cx="85946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639981" y="3183863"/>
            <a:ext cx="85946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858681" y="3185112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649408" y="2870642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844195" y="3170708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256463" y="3170708"/>
            <a:ext cx="71030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838987" y="3447679"/>
            <a:ext cx="71030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831846" y="3612529"/>
            <a:ext cx="5870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2659074" y="3453668"/>
            <a:ext cx="71030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2651933" y="3618518"/>
            <a:ext cx="5870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3004603" y="3873294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3266835" y="3873294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3516556" y="3873294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461146" y="4027758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712004" y="4027757"/>
            <a:ext cx="7813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869469" y="4008795"/>
            <a:ext cx="78133" cy="928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21990" y="4346932"/>
            <a:ext cx="78133" cy="928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5146" y="4346932"/>
            <a:ext cx="6457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288831" y="4277875"/>
            <a:ext cx="6457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669831" y="4432317"/>
            <a:ext cx="6457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2163857" y="3414817"/>
            <a:ext cx="360000" cy="2794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211865" y="4425891"/>
            <a:ext cx="140648" cy="989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418930" y="4425891"/>
            <a:ext cx="140648" cy="989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547950" y="4277875"/>
            <a:ext cx="78133" cy="928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540350" y="4346931"/>
            <a:ext cx="6457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818527" y="4344884"/>
            <a:ext cx="6457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45042" y="4702192"/>
            <a:ext cx="6457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765553" y="4697393"/>
            <a:ext cx="94541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5042" y="4865668"/>
            <a:ext cx="94541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425450" y="2496582"/>
            <a:ext cx="81879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 6"/>
          <p:cNvSpPr/>
          <p:nvPr/>
        </p:nvSpPr>
        <p:spPr>
          <a:xfrm>
            <a:off x="41275" y="2495550"/>
            <a:ext cx="2647950" cy="1797050"/>
          </a:xfrm>
          <a:custGeom>
            <a:avLst/>
            <a:gdLst>
              <a:gd name="connsiteX0" fmla="*/ 422275 w 2647950"/>
              <a:gd name="connsiteY0" fmla="*/ 0 h 1797050"/>
              <a:gd name="connsiteX1" fmla="*/ 422275 w 2647950"/>
              <a:gd name="connsiteY1" fmla="*/ 50800 h 1797050"/>
              <a:gd name="connsiteX2" fmla="*/ 0 w 2647950"/>
              <a:gd name="connsiteY2" fmla="*/ 50800 h 1797050"/>
              <a:gd name="connsiteX3" fmla="*/ 0 w 2647950"/>
              <a:gd name="connsiteY3" fmla="*/ 1651000 h 1797050"/>
              <a:gd name="connsiteX4" fmla="*/ 2647950 w 2647950"/>
              <a:gd name="connsiteY4" fmla="*/ 1651000 h 1797050"/>
              <a:gd name="connsiteX5" fmla="*/ 2647950 w 2647950"/>
              <a:gd name="connsiteY5" fmla="*/ 1797050 h 17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47950" h="1797050">
                <a:moveTo>
                  <a:pt x="422275" y="0"/>
                </a:moveTo>
                <a:lnTo>
                  <a:pt x="422275" y="50800"/>
                </a:lnTo>
                <a:lnTo>
                  <a:pt x="0" y="50800"/>
                </a:lnTo>
                <a:lnTo>
                  <a:pt x="0" y="1651000"/>
                </a:lnTo>
                <a:lnTo>
                  <a:pt x="2647950" y="1651000"/>
                </a:lnTo>
                <a:lnTo>
                  <a:pt x="2647950" y="1797050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364711" y="4694152"/>
            <a:ext cx="6457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2633363" y="4692105"/>
            <a:ext cx="6457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72746" y="4858682"/>
            <a:ext cx="78133" cy="928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36784" y="5027575"/>
            <a:ext cx="504000" cy="3316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237545" y="5027575"/>
            <a:ext cx="504000" cy="3316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2627013" y="5027575"/>
            <a:ext cx="96741" cy="3316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3266835" y="5027575"/>
            <a:ext cx="96741" cy="3316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18186" y="5104756"/>
            <a:ext cx="7813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3058705" y="5104756"/>
            <a:ext cx="7813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364710" y="5002637"/>
            <a:ext cx="416589" cy="37898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3009136" y="4997250"/>
            <a:ext cx="416589" cy="37898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276598" y="5151173"/>
            <a:ext cx="78133" cy="92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919283" y="5146998"/>
            <a:ext cx="78133" cy="92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950205" y="5104756"/>
            <a:ext cx="195699" cy="1689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059836" y="5461970"/>
            <a:ext cx="78133" cy="92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438060" y="5471090"/>
            <a:ext cx="78133" cy="9283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199928" y="5429435"/>
            <a:ext cx="7813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575446" y="5429435"/>
            <a:ext cx="7813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41102" y="5438585"/>
            <a:ext cx="177908" cy="13960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803613" y="5424322"/>
            <a:ext cx="195699" cy="13960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03055" y="5625942"/>
            <a:ext cx="5870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418592" y="6354602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902992" y="6361203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126821" y="6358821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2006178" y="6337390"/>
            <a:ext cx="58703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3308062" y="6337389"/>
            <a:ext cx="58703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3706850" y="6337389"/>
            <a:ext cx="58703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3219477" y="6201991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2449188" y="6511220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2158541" y="6892764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2141608" y="7042674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1741545" y="6888295"/>
            <a:ext cx="6457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3375184" y="6948163"/>
            <a:ext cx="6457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3021072" y="6893056"/>
            <a:ext cx="6457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3010134" y="7051114"/>
            <a:ext cx="6457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2521272" y="6852206"/>
            <a:ext cx="327273" cy="2794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1499241" y="6631167"/>
            <a:ext cx="400833" cy="12454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2017759" y="6631167"/>
            <a:ext cx="440916" cy="12454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587377" y="6628559"/>
            <a:ext cx="576000" cy="12454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572281" y="6969515"/>
            <a:ext cx="6457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898852" y="6966719"/>
            <a:ext cx="6457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4211918" y="6812138"/>
            <a:ext cx="78133" cy="928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955071" y="6795460"/>
            <a:ext cx="6457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794680" y="6801743"/>
            <a:ext cx="6457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134917" y="704440"/>
            <a:ext cx="78133" cy="928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6944791" y="701630"/>
            <a:ext cx="78133" cy="928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255495" y="1385162"/>
            <a:ext cx="66075" cy="3316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827909" y="1385162"/>
            <a:ext cx="128763" cy="3316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4527746" y="841737"/>
            <a:ext cx="468000" cy="144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126968" y="839921"/>
            <a:ext cx="566280" cy="144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858385" y="5219327"/>
            <a:ext cx="1039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572475" y="5219327"/>
            <a:ext cx="1039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テキスト ボックス 127"/>
              <p:cNvSpPr txBox="1"/>
              <p:nvPr/>
            </p:nvSpPr>
            <p:spPr>
              <a:xfrm>
                <a:off x="2562806" y="5711611"/>
                <a:ext cx="1468992" cy="421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700" b="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7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kumimoji="1" lang="en-US" altLang="ja-JP" sz="7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ja-JP" sz="7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7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ja-JP" sz="7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7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ja-JP" sz="7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7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7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7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ja-JP" altLang="en-US" sz="7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ja-JP" sz="700" b="1" dirty="0" smtClean="0"/>
              </a:p>
              <a:p>
                <a:r>
                  <a:rPr lang="en-US" altLang="ja-JP" sz="7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7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ja-JP" altLang="en-US" sz="7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ja-JP" sz="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ja-JP" altLang="en-US" sz="7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sz="7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ja-JP" sz="7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ja-JP" sz="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m:rPr>
                                  <m:brk m:alnAt="7"/>
                                </m:rP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普</m:t>
                              </m:r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通に計算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行列式</m:t>
                              </m:r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altLang="ja-JP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ja-JP" altLang="en-US" sz="700" b="1" dirty="0"/>
              </a:p>
            </p:txBody>
          </p:sp>
        </mc:Choice>
        <mc:Fallback xmlns="">
          <p:sp>
            <p:nvSpPr>
              <p:cNvPr id="128" name="テキスト ボックス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806" y="5711611"/>
                <a:ext cx="1468992" cy="421462"/>
              </a:xfrm>
              <a:prstGeom prst="rect">
                <a:avLst/>
              </a:prstGeom>
              <a:blipFill rotWithShape="0">
                <a:blip r:embed="rId8"/>
                <a:stretch>
                  <a:fillRect t="-1449" r="-415" b="-72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フリーフォーム 128"/>
          <p:cNvSpPr/>
          <p:nvPr/>
        </p:nvSpPr>
        <p:spPr>
          <a:xfrm>
            <a:off x="781050" y="4962525"/>
            <a:ext cx="3289300" cy="809625"/>
          </a:xfrm>
          <a:custGeom>
            <a:avLst/>
            <a:gdLst>
              <a:gd name="connsiteX0" fmla="*/ 2943225 w 3289300"/>
              <a:gd name="connsiteY0" fmla="*/ 809625 h 809625"/>
              <a:gd name="connsiteX1" fmla="*/ 3289300 w 3289300"/>
              <a:gd name="connsiteY1" fmla="*/ 809625 h 809625"/>
              <a:gd name="connsiteX2" fmla="*/ 3289300 w 3289300"/>
              <a:gd name="connsiteY2" fmla="*/ 0 h 809625"/>
              <a:gd name="connsiteX3" fmla="*/ 0 w 3289300"/>
              <a:gd name="connsiteY3" fmla="*/ 0 h 809625"/>
              <a:gd name="connsiteX4" fmla="*/ 0 w 3289300"/>
              <a:gd name="connsiteY4" fmla="*/ 6667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9300" h="809625">
                <a:moveTo>
                  <a:pt x="2943225" y="809625"/>
                </a:moveTo>
                <a:lnTo>
                  <a:pt x="3289300" y="809625"/>
                </a:lnTo>
                <a:lnTo>
                  <a:pt x="3289300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1" name="直線コネクタ 130"/>
          <p:cNvCxnSpPr/>
          <p:nvPr/>
        </p:nvCxnSpPr>
        <p:spPr>
          <a:xfrm>
            <a:off x="1489102" y="4957848"/>
            <a:ext cx="443" cy="648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/>
          <p:cNvCxnSpPr/>
          <p:nvPr/>
        </p:nvCxnSpPr>
        <p:spPr>
          <a:xfrm>
            <a:off x="2678558" y="4962813"/>
            <a:ext cx="443" cy="648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/>
          <p:cNvCxnSpPr/>
          <p:nvPr/>
        </p:nvCxnSpPr>
        <p:spPr>
          <a:xfrm>
            <a:off x="3315205" y="4962813"/>
            <a:ext cx="443" cy="648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正方形/長方形 134"/>
          <p:cNvSpPr/>
          <p:nvPr/>
        </p:nvSpPr>
        <p:spPr>
          <a:xfrm>
            <a:off x="5115267" y="689430"/>
            <a:ext cx="7103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5584110" y="696475"/>
            <a:ext cx="6457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5596567" y="858401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4919378" y="858401"/>
            <a:ext cx="53366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6066656" y="843960"/>
            <a:ext cx="578215" cy="13592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7727198" y="882282"/>
            <a:ext cx="103995" cy="928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7928466" y="901009"/>
            <a:ext cx="103995" cy="928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5264896" y="1002553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5610638" y="1002553"/>
            <a:ext cx="40095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5110840" y="1462896"/>
            <a:ext cx="36450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5683724" y="1459845"/>
            <a:ext cx="36450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5064121" y="1356600"/>
            <a:ext cx="316297" cy="37898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5588873" y="1356600"/>
            <a:ext cx="420992" cy="37898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4662597" y="1459845"/>
            <a:ext cx="195699" cy="1689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4998046" y="1377953"/>
            <a:ext cx="66075" cy="33168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5517868" y="1377953"/>
            <a:ext cx="66075" cy="33168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7633863" y="845919"/>
            <a:ext cx="58703" cy="14951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5845465" y="1002211"/>
            <a:ext cx="58703" cy="14951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6297348" y="1431480"/>
            <a:ext cx="153453" cy="9535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6307498" y="1581088"/>
            <a:ext cx="139503" cy="95351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7256824" y="1444585"/>
            <a:ext cx="61552" cy="8496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7244124" y="1606787"/>
            <a:ext cx="61552" cy="84966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5396293" y="2211811"/>
            <a:ext cx="61552" cy="8496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5680698" y="2211811"/>
            <a:ext cx="61552" cy="8496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5635571" y="1828627"/>
            <a:ext cx="67707" cy="8496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879531" y="1826762"/>
            <a:ext cx="145137" cy="8496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6194571" y="1826762"/>
            <a:ext cx="145137" cy="84966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6515881" y="3474016"/>
            <a:ext cx="175616" cy="12439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テキスト ボックス 162"/>
              <p:cNvSpPr txBox="1"/>
              <p:nvPr/>
            </p:nvSpPr>
            <p:spPr>
              <a:xfrm>
                <a:off x="5625918" y="2594000"/>
                <a:ext cx="115339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3" name="テキスト ボックス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918" y="2594000"/>
                <a:ext cx="1153393" cy="123111"/>
              </a:xfrm>
              <a:prstGeom prst="rect">
                <a:avLst/>
              </a:prstGeom>
              <a:blipFill rotWithShape="0"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フリーフォーム 163"/>
          <p:cNvSpPr/>
          <p:nvPr/>
        </p:nvSpPr>
        <p:spPr>
          <a:xfrm rot="20948671">
            <a:off x="6740072" y="2678654"/>
            <a:ext cx="80635" cy="203200"/>
          </a:xfrm>
          <a:custGeom>
            <a:avLst/>
            <a:gdLst>
              <a:gd name="connsiteX0" fmla="*/ 41275 w 80635"/>
              <a:gd name="connsiteY0" fmla="*/ 0 h 203200"/>
              <a:gd name="connsiteX1" fmla="*/ 79375 w 80635"/>
              <a:gd name="connsiteY1" fmla="*/ 111125 h 203200"/>
              <a:gd name="connsiteX2" fmla="*/ 0 w 80635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35" h="203200">
                <a:moveTo>
                  <a:pt x="41275" y="0"/>
                </a:moveTo>
                <a:cubicBezTo>
                  <a:pt x="63764" y="38629"/>
                  <a:pt x="86254" y="77258"/>
                  <a:pt x="79375" y="111125"/>
                </a:cubicBezTo>
                <a:cubicBezTo>
                  <a:pt x="72496" y="144992"/>
                  <a:pt x="36248" y="174096"/>
                  <a:pt x="0" y="203200"/>
                </a:cubicBezTo>
              </a:path>
            </a:pathLst>
          </a:custGeom>
          <a:noFill/>
          <a:ln w="6350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4434578" y="4000973"/>
            <a:ext cx="74478" cy="1243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5935598" y="4006145"/>
            <a:ext cx="67707" cy="1243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6889784" y="4004148"/>
            <a:ext cx="67707" cy="1243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7596072" y="4220485"/>
            <a:ext cx="482545" cy="12439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テキスト ボックス 168"/>
              <p:cNvSpPr txBox="1"/>
              <p:nvPr/>
            </p:nvSpPr>
            <p:spPr>
              <a:xfrm>
                <a:off x="6143110" y="3757340"/>
                <a:ext cx="153747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ja-JP" sz="11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ja-JP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ja-JP" sz="1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kumimoji="1" lang="en-US" altLang="ja-JP" sz="1100" dirty="0" smtClean="0"/>
                  <a:t>,</a:t>
                </a:r>
                <a:r>
                  <a:rPr lang="en-US" altLang="ja-JP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1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1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ja-JP" sz="1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11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ja-JP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11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169" name="テキスト ボックス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10" y="3757340"/>
                <a:ext cx="1537472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3175" t="-25000" b="-53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テキスト ボックス 169"/>
              <p:cNvSpPr txBox="1"/>
              <p:nvPr/>
            </p:nvSpPr>
            <p:spPr>
              <a:xfrm>
                <a:off x="6078512" y="4509390"/>
                <a:ext cx="2450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9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ja-JP" sz="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9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ja-JP" sz="9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ja-JP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ja-JP" sz="9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ja-JP" sz="9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endParaRPr kumimoji="1" lang="en-US" altLang="ja-JP" sz="900" dirty="0" smtClean="0"/>
              </a:p>
              <a:p>
                <a:r>
                  <a:rPr lang="en-US" altLang="ja-JP" sz="9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ja-JP" sz="9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9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9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endParaRPr lang="ja-JP" altLang="en-US" sz="900" dirty="0"/>
              </a:p>
            </p:txBody>
          </p:sp>
        </mc:Choice>
        <mc:Fallback xmlns="">
          <p:sp>
            <p:nvSpPr>
              <p:cNvPr id="170" name="テキスト ボックス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512" y="4509390"/>
                <a:ext cx="2450094" cy="276999"/>
              </a:xfrm>
              <a:prstGeom prst="rect">
                <a:avLst/>
              </a:prstGeom>
              <a:blipFill rotWithShape="0">
                <a:blip r:embed="rId11"/>
                <a:stretch>
                  <a:fillRect t="-86667" b="-12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テキスト ボックス 170"/>
              <p:cNvSpPr txBox="1"/>
              <p:nvPr/>
            </p:nvSpPr>
            <p:spPr>
              <a:xfrm>
                <a:off x="9399629" y="2076243"/>
                <a:ext cx="2587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9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ja-JP" sz="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9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ja-JP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ja-JP" sz="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9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ja-JP" sz="9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ja-JP" sz="9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ja-JP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sz="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9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func>
                  </m:oMath>
                </a14:m>
                <a:endParaRPr kumimoji="1" lang="en-US" altLang="ja-JP" sz="900" dirty="0" smtClean="0"/>
              </a:p>
              <a:p>
                <a:r>
                  <a:rPr lang="en-US" altLang="ja-JP" sz="9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sz="9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ja-JP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9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</m:t>
                                </m:r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ja-JP" sz="9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ja-JP" sz="9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</m:t>
                        </m:r>
                      </m:fName>
                      <m:e>
                        <m:sSub>
                          <m:sSub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sz="9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func>
                  </m:oMath>
                </a14:m>
                <a:endParaRPr lang="ja-JP" altLang="en-US" sz="900" dirty="0"/>
              </a:p>
            </p:txBody>
          </p:sp>
        </mc:Choice>
        <mc:Fallback xmlns="">
          <p:sp>
            <p:nvSpPr>
              <p:cNvPr id="171" name="テキスト ボックス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629" y="2076243"/>
                <a:ext cx="2587118" cy="276999"/>
              </a:xfrm>
              <a:prstGeom prst="rect">
                <a:avLst/>
              </a:prstGeom>
              <a:blipFill rotWithShape="0">
                <a:blip r:embed="rId12"/>
                <a:stretch>
                  <a:fillRect t="-86667" r="-472" b="-128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正方形/長方形 171"/>
          <p:cNvSpPr/>
          <p:nvPr/>
        </p:nvSpPr>
        <p:spPr>
          <a:xfrm>
            <a:off x="6871164" y="3778313"/>
            <a:ext cx="777145" cy="15052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6139682" y="3779672"/>
            <a:ext cx="642268" cy="15052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8205109" y="4661278"/>
            <a:ext cx="299624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7940396" y="4513403"/>
            <a:ext cx="362545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7315425" y="4526168"/>
            <a:ext cx="398800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6139191" y="4521456"/>
            <a:ext cx="225112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6491838" y="4520697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6147542" y="4667593"/>
            <a:ext cx="225112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6518098" y="4666834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7410561" y="4663316"/>
            <a:ext cx="48254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6989956" y="4530616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7107028" y="4657964"/>
            <a:ext cx="105016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6261815" y="4903915"/>
            <a:ext cx="394929" cy="2913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6818622" y="4901843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6816850" y="5066637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7134728" y="4980910"/>
            <a:ext cx="78900" cy="124399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7214616" y="4980910"/>
            <a:ext cx="139777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5835521" y="4980910"/>
            <a:ext cx="247624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5022153" y="5059295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4683676" y="5059295"/>
            <a:ext cx="225113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5389397" y="5059295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5022153" y="4901843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4683676" y="4901843"/>
            <a:ext cx="225113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5389397" y="4901843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左中かっこ 195"/>
          <p:cNvSpPr/>
          <p:nvPr/>
        </p:nvSpPr>
        <p:spPr>
          <a:xfrm>
            <a:off x="6070343" y="4529290"/>
            <a:ext cx="45719" cy="287400"/>
          </a:xfrm>
          <a:prstGeom prst="leftBrace">
            <a:avLst/>
          </a:prstGeom>
          <a:ln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左中かっこ 196"/>
          <p:cNvSpPr/>
          <p:nvPr/>
        </p:nvSpPr>
        <p:spPr>
          <a:xfrm flipH="1">
            <a:off x="5539654" y="4894523"/>
            <a:ext cx="45719" cy="287400"/>
          </a:xfrm>
          <a:prstGeom prst="leftBrace">
            <a:avLst/>
          </a:prstGeom>
          <a:ln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9" name="カギ線コネクタ 198"/>
          <p:cNvCxnSpPr>
            <a:stCxn id="197" idx="1"/>
            <a:endCxn id="196" idx="1"/>
          </p:cNvCxnSpPr>
          <p:nvPr/>
        </p:nvCxnSpPr>
        <p:spPr>
          <a:xfrm flipV="1">
            <a:off x="5585373" y="4672990"/>
            <a:ext cx="484970" cy="365233"/>
          </a:xfrm>
          <a:prstGeom prst="bentConnector3">
            <a:avLst>
              <a:gd name="adj1" fmla="val 10065"/>
            </a:avLst>
          </a:prstGeom>
          <a:ln w="635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正方形/長方形 202"/>
          <p:cNvSpPr/>
          <p:nvPr/>
        </p:nvSpPr>
        <p:spPr>
          <a:xfrm>
            <a:off x="4853917" y="5424322"/>
            <a:ext cx="86790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5079178" y="5424322"/>
            <a:ext cx="86790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5394853" y="5418941"/>
            <a:ext cx="95469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4593838" y="5418941"/>
            <a:ext cx="95469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4652736" y="5581747"/>
            <a:ext cx="105016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6804198" y="5591272"/>
            <a:ext cx="105016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7652904" y="5591272"/>
            <a:ext cx="105016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7650929" y="5436661"/>
            <a:ext cx="225113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7876354" y="5589061"/>
            <a:ext cx="225113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6460251" y="5591725"/>
            <a:ext cx="225113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5406436" y="5748391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5654813" y="5748391"/>
            <a:ext cx="225113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6652171" y="5752965"/>
            <a:ext cx="105016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7520913" y="5757548"/>
            <a:ext cx="225113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5350726" y="6059540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5184100" y="6056256"/>
            <a:ext cx="105016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6013944" y="6065036"/>
            <a:ext cx="71727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5761867" y="6053649"/>
            <a:ext cx="71727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7114417" y="6212990"/>
            <a:ext cx="86790" cy="124399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4838938" y="6371202"/>
            <a:ext cx="86790" cy="124399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4554142" y="6386983"/>
            <a:ext cx="5870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5892290" y="6535724"/>
            <a:ext cx="5870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6734185" y="6547067"/>
            <a:ext cx="5870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5049981" y="6524631"/>
            <a:ext cx="71727" cy="124399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4288318" y="6520476"/>
            <a:ext cx="53889" cy="77242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テキスト ボックス 228"/>
              <p:cNvSpPr txBox="1"/>
              <p:nvPr/>
            </p:nvSpPr>
            <p:spPr>
              <a:xfrm>
                <a:off x="4749556" y="6939327"/>
                <a:ext cx="2602572" cy="289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700" b="0" dirty="0" smtClean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sz="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ja-JP" sz="700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7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ja-JP" sz="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ja-JP" sz="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ja-JP" sz="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ja-JP" altLang="en-US" sz="7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7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ja-JP" altLang="en-US" sz="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  <m:sup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ja-JP" altLang="en-US" sz="7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ja-JP" sz="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+1+</m:t>
                    </m:r>
                    <m:sSup>
                      <m:sSup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ja-JP" sz="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700" b="1" dirty="0" smtClean="0"/>
              </a:p>
              <a:p>
                <a:r>
                  <a:rPr lang="ja-JP" altLang="en-US" sz="700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7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ja-JP" sz="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ja-JP" sz="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ja-JP" sz="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ja-JP" sz="7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ja-JP" sz="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ja-JP" altLang="en-US" sz="700" b="1" dirty="0"/>
              </a:p>
            </p:txBody>
          </p:sp>
        </mc:Choice>
        <mc:Fallback xmlns="">
          <p:sp>
            <p:nvSpPr>
              <p:cNvPr id="229" name="テキスト ボックス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556" y="6939327"/>
                <a:ext cx="2602572" cy="289503"/>
              </a:xfrm>
              <a:prstGeom prst="rect">
                <a:avLst/>
              </a:prstGeom>
              <a:blipFill rotWithShape="0">
                <a:blip r:embed="rId13"/>
                <a:stretch>
                  <a:fillRect l="-468" t="-2083" r="-937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正方形/長方形 229"/>
          <p:cNvSpPr/>
          <p:nvPr/>
        </p:nvSpPr>
        <p:spPr>
          <a:xfrm>
            <a:off x="11711227" y="1307415"/>
            <a:ext cx="169131" cy="10280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11711227" y="1183016"/>
            <a:ext cx="169131" cy="10280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11329696" y="1326770"/>
            <a:ext cx="139777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10143254" y="2579286"/>
            <a:ext cx="394929" cy="2913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8865151" y="2735887"/>
            <a:ext cx="225113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8865151" y="2578435"/>
            <a:ext cx="225113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10689189" y="2750164"/>
            <a:ext cx="225113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10689189" y="2592712"/>
            <a:ext cx="225113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11182471" y="2747155"/>
            <a:ext cx="127070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11182471" y="2589703"/>
            <a:ext cx="127070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11504769" y="2664813"/>
            <a:ext cx="153755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8703531" y="3046772"/>
            <a:ext cx="78133" cy="928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8860694" y="3203935"/>
            <a:ext cx="78133" cy="9283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9184734" y="3204039"/>
            <a:ext cx="5870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9773764" y="3042130"/>
            <a:ext cx="64573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11096761" y="3030989"/>
            <a:ext cx="247624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10700561" y="3204040"/>
            <a:ext cx="53366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8453105" y="1658231"/>
            <a:ext cx="272386" cy="10280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8453105" y="1533832"/>
            <a:ext cx="272386" cy="10280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9824436" y="4333785"/>
            <a:ext cx="139777" cy="10280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9824436" y="4209386"/>
            <a:ext cx="139777" cy="10280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正方形/長方形 259"/>
          <p:cNvSpPr/>
          <p:nvPr/>
        </p:nvSpPr>
        <p:spPr>
          <a:xfrm>
            <a:off x="9337032" y="4526217"/>
            <a:ext cx="169131" cy="102809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正方形/長方形 260"/>
          <p:cNvSpPr/>
          <p:nvPr/>
        </p:nvSpPr>
        <p:spPr>
          <a:xfrm>
            <a:off x="9337032" y="4401818"/>
            <a:ext cx="169131" cy="10280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テキスト ボックス 261"/>
          <p:cNvSpPr txBox="1"/>
          <p:nvPr/>
        </p:nvSpPr>
        <p:spPr>
          <a:xfrm>
            <a:off x="8378347" y="787763"/>
            <a:ext cx="4977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/>
              <a:t>理想</a:t>
            </a:r>
            <a:endParaRPr kumimoji="1" lang="ja-JP" altLang="en-US" sz="1050" dirty="0"/>
          </a:p>
        </p:txBody>
      </p:sp>
      <p:sp>
        <p:nvSpPr>
          <p:cNvPr id="263" name="テキスト ボックス 262"/>
          <p:cNvSpPr txBox="1"/>
          <p:nvPr/>
        </p:nvSpPr>
        <p:spPr>
          <a:xfrm>
            <a:off x="11504769" y="631208"/>
            <a:ext cx="97384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 smtClean="0"/>
              <a:t>前進差分</a:t>
            </a:r>
            <a:endParaRPr lang="en-US" altLang="ja-JP" sz="1050" dirty="0" smtClean="0"/>
          </a:p>
          <a:p>
            <a:r>
              <a:rPr lang="ja-JP" altLang="en-US" sz="800" dirty="0" smtClean="0"/>
              <a:t>サンプルが</a:t>
            </a:r>
            <a:endParaRPr lang="en-US" altLang="ja-JP" sz="800" dirty="0" smtClean="0"/>
          </a:p>
          <a:p>
            <a:r>
              <a:rPr kumimoji="1" lang="ja-JP" altLang="en-US" sz="800" dirty="0" smtClean="0"/>
              <a:t>遅い分遅れる</a:t>
            </a:r>
            <a:endParaRPr kumimoji="1" lang="ja-JP" altLang="en-US" sz="800" dirty="0"/>
          </a:p>
        </p:txBody>
      </p:sp>
      <p:sp>
        <p:nvSpPr>
          <p:cNvPr id="264" name="テキスト ボックス 263"/>
          <p:cNvSpPr txBox="1"/>
          <p:nvPr/>
        </p:nvSpPr>
        <p:spPr>
          <a:xfrm>
            <a:off x="9615207" y="3566210"/>
            <a:ext cx="97384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 smtClean="0"/>
              <a:t>後退差分</a:t>
            </a:r>
            <a:endParaRPr lang="en-US" altLang="ja-JP" sz="1050" dirty="0" smtClean="0"/>
          </a:p>
          <a:p>
            <a:r>
              <a:rPr lang="ja-JP" altLang="en-US" sz="800" dirty="0" smtClean="0"/>
              <a:t>サンプルが</a:t>
            </a:r>
            <a:endParaRPr lang="en-US" altLang="ja-JP" sz="800" dirty="0" smtClean="0"/>
          </a:p>
          <a:p>
            <a:r>
              <a:rPr kumimoji="1" lang="ja-JP" altLang="en-US" sz="800" dirty="0" smtClean="0"/>
              <a:t>早い分差が縮まる</a:t>
            </a:r>
            <a:endParaRPr kumimoji="1" lang="ja-JP" altLang="en-US" sz="800" dirty="0"/>
          </a:p>
        </p:txBody>
      </p:sp>
      <p:sp>
        <p:nvSpPr>
          <p:cNvPr id="265" name="正方形/長方形 264"/>
          <p:cNvSpPr/>
          <p:nvPr/>
        </p:nvSpPr>
        <p:spPr>
          <a:xfrm>
            <a:off x="10987387" y="5610351"/>
            <a:ext cx="95469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9674533" y="5762502"/>
            <a:ext cx="115518" cy="124399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テキスト ボックス 266"/>
          <p:cNvSpPr txBox="1"/>
          <p:nvPr/>
        </p:nvSpPr>
        <p:spPr>
          <a:xfrm>
            <a:off x="11365186" y="3536215"/>
            <a:ext cx="9738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/>
              <a:t>中心</a:t>
            </a:r>
            <a:r>
              <a:rPr lang="ja-JP" altLang="en-US" sz="1050" dirty="0" smtClean="0"/>
              <a:t>差分</a:t>
            </a:r>
            <a:endParaRPr lang="en-US" altLang="ja-JP" sz="1050" dirty="0" smtClean="0"/>
          </a:p>
        </p:txBody>
      </p:sp>
    </p:spTree>
    <p:extLst>
      <p:ext uri="{BB962C8B-B14F-4D97-AF65-F5344CB8AC3E}">
        <p14:creationId xmlns:p14="http://schemas.microsoft.com/office/powerpoint/2010/main" val="18945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:6.3 </a:t>
            </a:r>
            <a:r>
              <a:rPr lang="ja-JP" altLang="en-US" sz="3200" dirty="0" smtClean="0"/>
              <a:t>微分方程式への応用</a:t>
            </a:r>
            <a:endParaRPr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5"/>
            <a:ext cx="4035228" cy="45388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8" y="5218788"/>
            <a:ext cx="3957282" cy="235638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27" y="679905"/>
            <a:ext cx="3981265" cy="314184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/>
          <a:srcRect b="19894"/>
          <a:stretch/>
        </p:blipFill>
        <p:spPr>
          <a:xfrm>
            <a:off x="4118927" y="3821747"/>
            <a:ext cx="3987261" cy="480790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760" y="1905372"/>
            <a:ext cx="3981265" cy="607982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739" y="7985196"/>
            <a:ext cx="3921307" cy="64156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5"/>
          <a:srcRect t="79582"/>
          <a:stretch/>
        </p:blipFill>
        <p:spPr>
          <a:xfrm>
            <a:off x="8174760" y="679904"/>
            <a:ext cx="3987261" cy="122546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051354" y="1241578"/>
            <a:ext cx="94541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63043" y="934395"/>
            <a:ext cx="71030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6078" y="934394"/>
            <a:ext cx="64573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22242" y="934393"/>
            <a:ext cx="64573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743263" y="934392"/>
            <a:ext cx="71030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823283" y="1388726"/>
            <a:ext cx="53366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796560" y="1388726"/>
            <a:ext cx="36450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9503" y="1400972"/>
            <a:ext cx="202660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905193" y="1415274"/>
            <a:ext cx="71030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983941" y="1400972"/>
            <a:ext cx="78133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944874" y="1555753"/>
            <a:ext cx="78133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68435" y="1712059"/>
            <a:ext cx="507940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8530" y="1855469"/>
            <a:ext cx="4410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32009" y="1853089"/>
            <a:ext cx="78137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791800" y="1700671"/>
            <a:ext cx="36450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460931" y="3438782"/>
            <a:ext cx="94541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42963" y="3443544"/>
            <a:ext cx="85946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16757" y="3595944"/>
            <a:ext cx="85946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465693" y="3588640"/>
            <a:ext cx="85946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86193" y="6414390"/>
            <a:ext cx="85946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037068" y="6417565"/>
            <a:ext cx="85946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608568" y="6808090"/>
            <a:ext cx="85946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414768" y="7281165"/>
            <a:ext cx="85946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57122" y="6193886"/>
            <a:ext cx="578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chemeClr val="accent1"/>
                </a:solidFill>
              </a:rPr>
              <a:t>複素数</a:t>
            </a:r>
            <a:endParaRPr kumimoji="1" lang="ja-JP" altLang="en-US" sz="900" dirty="0">
              <a:solidFill>
                <a:schemeClr val="accent1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97446" y="6465449"/>
            <a:ext cx="4491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0000"/>
                </a:solidFill>
              </a:rPr>
              <a:t>実数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634073" y="6111875"/>
            <a:ext cx="0" cy="302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>
            <a:off x="634073" y="6465449"/>
            <a:ext cx="0" cy="3426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359951" y="930190"/>
            <a:ext cx="202660" cy="13592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441027" y="930190"/>
            <a:ext cx="184236" cy="13592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42951" y="931840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143527" y="950322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260921" y="941985"/>
            <a:ext cx="103995" cy="11233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117651" y="1246165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898701" y="1087415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952551" y="1550965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842027" y="1407522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419151" y="1931965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977951" y="1928790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422326" y="2198665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381527" y="1944097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718077" y="1944097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137177" y="1944097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203852" y="2217147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84727" y="2217147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241773" y="2217147"/>
            <a:ext cx="71030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048152" y="2217147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330501" y="2195490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825902" y="2461622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159277" y="2461622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041927" y="2461622"/>
            <a:ext cx="64573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362602" y="2461622"/>
            <a:ext cx="64573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635473" y="2461622"/>
            <a:ext cx="71030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835623" y="2461622"/>
            <a:ext cx="71030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17432" y="2446315"/>
            <a:ext cx="4410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281495" y="2772469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990427" y="3066965"/>
            <a:ext cx="184236" cy="13592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892351" y="3068615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625877" y="3087097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752526" y="3065440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5004682" y="3532165"/>
            <a:ext cx="4410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7699098" y="3547472"/>
            <a:ext cx="71030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7908045" y="3544297"/>
            <a:ext cx="167487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900000" y="3815397"/>
            <a:ext cx="184236" cy="13592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801924" y="3817047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419428" y="3814654"/>
            <a:ext cx="202660" cy="13592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019883" y="4127493"/>
            <a:ext cx="71030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149455" y="4127493"/>
            <a:ext cx="167487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333680" y="4127493"/>
            <a:ext cx="71030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466427" y="4127493"/>
            <a:ext cx="167487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7234057" y="4127493"/>
            <a:ext cx="167487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7418282" y="4127493"/>
            <a:ext cx="71030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7660085" y="3827090"/>
            <a:ext cx="7813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7202885" y="3979052"/>
            <a:ext cx="7813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7406121" y="3979052"/>
            <a:ext cx="71030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7548393" y="3979052"/>
            <a:ext cx="167487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7982263" y="3990481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700324" y="4382197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102676" y="4369413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6241773" y="4369413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6671143" y="4369413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6819765" y="4369413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7098998" y="4369413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7241270" y="4369413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933604" y="4642964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7032281" y="4642964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7487569" y="3979052"/>
            <a:ext cx="48515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5090552" y="4127493"/>
            <a:ext cx="48515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404877" y="4127493"/>
            <a:ext cx="48515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757594" y="4369413"/>
            <a:ext cx="48515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7183044" y="4369413"/>
            <a:ext cx="48515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6185172" y="4369413"/>
            <a:ext cx="48515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6225375" y="4642964"/>
            <a:ext cx="48515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6549132" y="4642964"/>
            <a:ext cx="53367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6104132" y="4888065"/>
            <a:ext cx="4410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7819802" y="3538515"/>
            <a:ext cx="4410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981150" y="4899482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6190097" y="4899482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1" name="直線コネクタ 110"/>
          <p:cNvCxnSpPr/>
          <p:nvPr/>
        </p:nvCxnSpPr>
        <p:spPr>
          <a:xfrm>
            <a:off x="6031317" y="4767995"/>
            <a:ext cx="95593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>
            <a:off x="6084236" y="4767995"/>
            <a:ext cx="0" cy="144187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/>
          <p:cNvSpPr/>
          <p:nvPr/>
        </p:nvSpPr>
        <p:spPr>
          <a:xfrm>
            <a:off x="5350595" y="5138722"/>
            <a:ext cx="48515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4687020" y="4910043"/>
            <a:ext cx="48515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5709609" y="5135491"/>
            <a:ext cx="4410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586627" y="5146908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5795574" y="5146908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7412470" y="5152013"/>
            <a:ext cx="71031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6938773" y="5289495"/>
            <a:ext cx="4410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6815791" y="5304778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7024738" y="5304778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480884" y="5287891"/>
            <a:ext cx="4410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4611980" y="5449146"/>
            <a:ext cx="202660" cy="13592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6296893" y="5291760"/>
            <a:ext cx="64576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7192538" y="5299161"/>
            <a:ext cx="202660" cy="12356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5188823" y="5834992"/>
            <a:ext cx="4410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5065841" y="5850275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5274788" y="5850275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5442588" y="5844658"/>
            <a:ext cx="202660" cy="12356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4743191" y="5846626"/>
            <a:ext cx="184236" cy="13592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4645115" y="5848276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5837352" y="5700883"/>
            <a:ext cx="602397" cy="43297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572260" y="5679628"/>
            <a:ext cx="684000" cy="47626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7423600" y="5697208"/>
            <a:ext cx="101673" cy="47626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4337689" y="6518043"/>
            <a:ext cx="202660" cy="11233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4515489" y="6857768"/>
            <a:ext cx="202660" cy="11233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4665651" y="6518043"/>
            <a:ext cx="85946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5232928" y="6518043"/>
            <a:ext cx="85946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753027" y="6518043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5319712" y="6518043"/>
            <a:ext cx="12583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4462163" y="6663323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4774286" y="6656004"/>
            <a:ext cx="85951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5870000" y="6837196"/>
            <a:ext cx="85951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6609499" y="6839026"/>
            <a:ext cx="85951" cy="7672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5732484" y="6857768"/>
            <a:ext cx="94541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461686" y="6857768"/>
            <a:ext cx="94541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6001190" y="6857768"/>
            <a:ext cx="1039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6755792" y="6857768"/>
            <a:ext cx="1039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4422954" y="6846729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4416245" y="7112119"/>
            <a:ext cx="7813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4888736" y="7116339"/>
            <a:ext cx="71030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5145893" y="7118533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5318045" y="7119513"/>
            <a:ext cx="6457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6996579" y="7099879"/>
            <a:ext cx="58703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7248156" y="7099879"/>
            <a:ext cx="64573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7803390" y="7105769"/>
            <a:ext cx="64573" cy="84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5206326" y="7583267"/>
            <a:ext cx="71030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5485708" y="7585461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683260" y="7586441"/>
            <a:ext cx="6457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6321219" y="7580084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6425994" y="7580084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5084442" y="7808045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5068567" y="7966795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5557515" y="7815888"/>
            <a:ext cx="64573" cy="9283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5560450" y="7973188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5754892" y="7964051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6302467" y="7803093"/>
            <a:ext cx="58703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6588403" y="7869768"/>
            <a:ext cx="71030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7308625" y="7869768"/>
            <a:ext cx="71030" cy="8439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6881793" y="7765502"/>
            <a:ext cx="309125" cy="29572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4769876" y="8155638"/>
            <a:ext cx="359026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7642074" y="8158813"/>
            <a:ext cx="434422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7309474" y="8004149"/>
            <a:ext cx="550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ベクトル</a:t>
            </a:r>
            <a:endParaRPr kumimoji="1" lang="ja-JP" altLang="en-US" sz="600" dirty="0"/>
          </a:p>
        </p:txBody>
      </p:sp>
      <p:sp>
        <p:nvSpPr>
          <p:cNvPr id="176" name="正方形/長方形 175"/>
          <p:cNvSpPr/>
          <p:nvPr/>
        </p:nvSpPr>
        <p:spPr>
          <a:xfrm>
            <a:off x="7437441" y="8164472"/>
            <a:ext cx="84930" cy="101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4153954" y="8163449"/>
            <a:ext cx="7813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5015955" y="8317181"/>
            <a:ext cx="7813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5077852" y="8462141"/>
            <a:ext cx="48515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8282133" y="1039530"/>
            <a:ext cx="7813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10780858" y="802470"/>
            <a:ext cx="7813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8669633" y="2034977"/>
            <a:ext cx="7813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9390788" y="2038154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10209938" y="2034977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0974040" y="2034976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8181464" y="2350546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8339502" y="2334671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8501069" y="2334671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8662957" y="2334670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8821707" y="2960387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9150482" y="2960387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9572757" y="2965078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9085909" y="3617696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8187238" y="3986048"/>
            <a:ext cx="6457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10251003" y="3599007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10473253" y="3956924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8879930" y="4108443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9637330" y="1188016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9634663" y="783619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10075988" y="783619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8564801" y="1483001"/>
            <a:ext cx="202660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9879678" y="1483001"/>
            <a:ext cx="202660" cy="102119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8543380" y="3276941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9233443" y="3974295"/>
            <a:ext cx="71030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9586279" y="3982248"/>
            <a:ext cx="71030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8629766" y="2817248"/>
            <a:ext cx="2958983" cy="411727"/>
          </a:xfrm>
          <a:prstGeom prst="rect">
            <a:avLst/>
          </a:prstGeom>
          <a:noFill/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10178666" y="3477330"/>
            <a:ext cx="972000" cy="411727"/>
          </a:xfrm>
          <a:prstGeom prst="rect">
            <a:avLst/>
          </a:prstGeom>
          <a:noFill/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9562655" y="4108443"/>
            <a:ext cx="36450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9905555" y="4105977"/>
            <a:ext cx="36450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8450878" y="4344148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8454800" y="4493373"/>
            <a:ext cx="64573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9350112" y="4344148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9372337" y="4493373"/>
            <a:ext cx="53366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9743812" y="4648948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11909162" y="4650702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8400392" y="4659526"/>
            <a:ext cx="71030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8378385" y="4330869"/>
            <a:ext cx="186118" cy="124252"/>
          </a:xfrm>
          <a:prstGeom prst="rect">
            <a:avLst/>
          </a:prstGeom>
          <a:noFill/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8378385" y="4483269"/>
            <a:ext cx="186118" cy="124252"/>
          </a:xfrm>
          <a:prstGeom prst="rect">
            <a:avLst/>
          </a:prstGeom>
          <a:noFill/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9666137" y="4634218"/>
            <a:ext cx="186118" cy="124252"/>
          </a:xfrm>
          <a:prstGeom prst="rect">
            <a:avLst/>
          </a:prstGeom>
          <a:noFill/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9735212" y="1203064"/>
            <a:ext cx="202660" cy="102119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9264319" y="1205523"/>
            <a:ext cx="202660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10065485" y="776266"/>
            <a:ext cx="167487" cy="84395"/>
          </a:xfrm>
          <a:prstGeom prst="rect">
            <a:avLst/>
          </a:prstGeom>
          <a:noFill/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10755870" y="789334"/>
            <a:ext cx="269741" cy="123564"/>
          </a:xfrm>
          <a:prstGeom prst="rect">
            <a:avLst/>
          </a:prstGeom>
          <a:noFill/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9320091" y="1388861"/>
            <a:ext cx="326387" cy="291356"/>
          </a:xfrm>
          <a:prstGeom prst="rect">
            <a:avLst/>
          </a:prstGeom>
          <a:noFill/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9981008" y="922073"/>
            <a:ext cx="323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/>
          <p:cNvCxnSpPr/>
          <p:nvPr/>
        </p:nvCxnSpPr>
        <p:spPr>
          <a:xfrm>
            <a:off x="10536744" y="934447"/>
            <a:ext cx="5728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線コネクタ 230"/>
          <p:cNvCxnSpPr/>
          <p:nvPr/>
        </p:nvCxnSpPr>
        <p:spPr>
          <a:xfrm>
            <a:off x="9003717" y="1713056"/>
            <a:ext cx="838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フリーフォーム 231"/>
          <p:cNvSpPr/>
          <p:nvPr/>
        </p:nvSpPr>
        <p:spPr>
          <a:xfrm>
            <a:off x="10175875" y="920750"/>
            <a:ext cx="527050" cy="77025"/>
          </a:xfrm>
          <a:custGeom>
            <a:avLst/>
            <a:gdLst>
              <a:gd name="connsiteX0" fmla="*/ 0 w 527050"/>
              <a:gd name="connsiteY0" fmla="*/ 0 h 77025"/>
              <a:gd name="connsiteX1" fmla="*/ 155575 w 527050"/>
              <a:gd name="connsiteY1" fmla="*/ 63500 h 77025"/>
              <a:gd name="connsiteX2" fmla="*/ 304800 w 527050"/>
              <a:gd name="connsiteY2" fmla="*/ 73025 h 77025"/>
              <a:gd name="connsiteX3" fmla="*/ 527050 w 527050"/>
              <a:gd name="connsiteY3" fmla="*/ 12700 h 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77025">
                <a:moveTo>
                  <a:pt x="0" y="0"/>
                </a:moveTo>
                <a:cubicBezTo>
                  <a:pt x="52387" y="25664"/>
                  <a:pt x="104775" y="51329"/>
                  <a:pt x="155575" y="63500"/>
                </a:cubicBezTo>
                <a:cubicBezTo>
                  <a:pt x="206375" y="75671"/>
                  <a:pt x="242888" y="81492"/>
                  <a:pt x="304800" y="73025"/>
                </a:cubicBezTo>
                <a:cubicBezTo>
                  <a:pt x="366712" y="64558"/>
                  <a:pt x="446881" y="38629"/>
                  <a:pt x="527050" y="12700"/>
                </a:cubicBezTo>
              </a:path>
            </a:pathLst>
          </a:custGeom>
          <a:noFill/>
          <a:ln w="6350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フリーフォーム 232"/>
          <p:cNvSpPr/>
          <p:nvPr/>
        </p:nvSpPr>
        <p:spPr>
          <a:xfrm>
            <a:off x="9842500" y="923925"/>
            <a:ext cx="356608" cy="805158"/>
          </a:xfrm>
          <a:custGeom>
            <a:avLst/>
            <a:gdLst>
              <a:gd name="connsiteX0" fmla="*/ 352425 w 371370"/>
              <a:gd name="connsiteY0" fmla="*/ 0 h 805158"/>
              <a:gd name="connsiteX1" fmla="*/ 368300 w 371370"/>
              <a:gd name="connsiteY1" fmla="*/ 377825 h 805158"/>
              <a:gd name="connsiteX2" fmla="*/ 298450 w 371370"/>
              <a:gd name="connsiteY2" fmla="*/ 749300 h 805158"/>
              <a:gd name="connsiteX3" fmla="*/ 0 w 371370"/>
              <a:gd name="connsiteY3" fmla="*/ 796925 h 80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370" h="805158">
                <a:moveTo>
                  <a:pt x="352425" y="0"/>
                </a:moveTo>
                <a:cubicBezTo>
                  <a:pt x="364860" y="126471"/>
                  <a:pt x="377296" y="252942"/>
                  <a:pt x="368300" y="377825"/>
                </a:cubicBezTo>
                <a:cubicBezTo>
                  <a:pt x="359304" y="502708"/>
                  <a:pt x="359833" y="679450"/>
                  <a:pt x="298450" y="749300"/>
                </a:cubicBezTo>
                <a:cubicBezTo>
                  <a:pt x="237067" y="819150"/>
                  <a:pt x="118533" y="808037"/>
                  <a:pt x="0" y="796925"/>
                </a:cubicBezTo>
              </a:path>
            </a:pathLst>
          </a:custGeom>
          <a:noFill/>
          <a:ln w="6350"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8838758" y="4899482"/>
            <a:ext cx="71030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11636805" y="4886691"/>
            <a:ext cx="71030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11041788" y="4886691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9362098" y="5248101"/>
            <a:ext cx="78133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正方形/長方形 237"/>
          <p:cNvSpPr/>
          <p:nvPr/>
        </p:nvSpPr>
        <p:spPr>
          <a:xfrm>
            <a:off x="10657508" y="5248100"/>
            <a:ext cx="78133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正方形/長方形 238"/>
          <p:cNvSpPr/>
          <p:nvPr/>
        </p:nvSpPr>
        <p:spPr>
          <a:xfrm>
            <a:off x="11612065" y="5243923"/>
            <a:ext cx="184236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12013338" y="5243492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10923849" y="5398618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11019261" y="5398618"/>
            <a:ext cx="184236" cy="13592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8773061" y="5847833"/>
            <a:ext cx="71030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9103592" y="5778966"/>
            <a:ext cx="222926" cy="26486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8564244" y="5793598"/>
            <a:ext cx="64573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8850818" y="5847833"/>
            <a:ext cx="64573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9392451" y="5860487"/>
            <a:ext cx="78133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10649152" y="5742770"/>
            <a:ext cx="501513" cy="335309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9598396" y="6122415"/>
            <a:ext cx="71030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10107173" y="6122415"/>
            <a:ext cx="71030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10307544" y="6122415"/>
            <a:ext cx="71030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10683738" y="6111875"/>
            <a:ext cx="94541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8180803" y="6273583"/>
            <a:ext cx="202660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8554633" y="6273583"/>
            <a:ext cx="222926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9879266" y="6279933"/>
            <a:ext cx="125835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10112957" y="6273583"/>
            <a:ext cx="125835" cy="10211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9522362" y="6268515"/>
            <a:ext cx="202660" cy="12356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10810059" y="6263629"/>
            <a:ext cx="569632" cy="1235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10837886" y="6424718"/>
            <a:ext cx="359026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正方形/長方形 259"/>
          <p:cNvSpPr/>
          <p:nvPr/>
        </p:nvSpPr>
        <p:spPr>
          <a:xfrm>
            <a:off x="8171121" y="6413192"/>
            <a:ext cx="184236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正方形/長方形 260"/>
          <p:cNvSpPr/>
          <p:nvPr/>
        </p:nvSpPr>
        <p:spPr>
          <a:xfrm>
            <a:off x="9820865" y="6855612"/>
            <a:ext cx="184236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10287799" y="6774335"/>
            <a:ext cx="78133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10737031" y="6774454"/>
            <a:ext cx="78133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正方形/長方形 263"/>
          <p:cNvSpPr/>
          <p:nvPr/>
        </p:nvSpPr>
        <p:spPr>
          <a:xfrm>
            <a:off x="10172425" y="6846729"/>
            <a:ext cx="53366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10585555" y="6846729"/>
            <a:ext cx="78133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8934606" y="6858000"/>
            <a:ext cx="71030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9012363" y="6858000"/>
            <a:ext cx="64573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8669633" y="6860008"/>
            <a:ext cx="64573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10954369" y="7147857"/>
            <a:ext cx="202660" cy="12356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11605402" y="7147857"/>
            <a:ext cx="184236" cy="12356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2" name="直線コネクタ 271"/>
          <p:cNvCxnSpPr/>
          <p:nvPr/>
        </p:nvCxnSpPr>
        <p:spPr>
          <a:xfrm>
            <a:off x="5252505" y="5996973"/>
            <a:ext cx="3985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フリーフォーム 272"/>
          <p:cNvSpPr/>
          <p:nvPr/>
        </p:nvSpPr>
        <p:spPr>
          <a:xfrm>
            <a:off x="5586626" y="5991225"/>
            <a:ext cx="1895261" cy="223838"/>
          </a:xfrm>
          <a:custGeom>
            <a:avLst/>
            <a:gdLst>
              <a:gd name="connsiteX0" fmla="*/ 0 w 2052638"/>
              <a:gd name="connsiteY0" fmla="*/ 0 h 223838"/>
              <a:gd name="connsiteX1" fmla="*/ 0 w 2052638"/>
              <a:gd name="connsiteY1" fmla="*/ 223838 h 223838"/>
              <a:gd name="connsiteX2" fmla="*/ 2052638 w 2052638"/>
              <a:gd name="connsiteY2" fmla="*/ 223838 h 223838"/>
              <a:gd name="connsiteX3" fmla="*/ 2052638 w 2052638"/>
              <a:gd name="connsiteY3" fmla="*/ 180975 h 22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638" h="223838">
                <a:moveTo>
                  <a:pt x="0" y="0"/>
                </a:moveTo>
                <a:lnTo>
                  <a:pt x="0" y="223838"/>
                </a:lnTo>
                <a:lnTo>
                  <a:pt x="2052638" y="223838"/>
                </a:lnTo>
                <a:lnTo>
                  <a:pt x="2052638" y="180975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テキスト ボックス 273"/>
              <p:cNvSpPr txBox="1"/>
              <p:nvPr/>
            </p:nvSpPr>
            <p:spPr>
              <a:xfrm>
                <a:off x="4917297" y="6009923"/>
                <a:ext cx="64908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1" i="1" smtClean="0">
                          <a:solidFill>
                            <a:srgbClr val="FFCCCC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kumimoji="1" lang="en-US" altLang="ja-JP" sz="1100" b="0" i="1" smtClean="0">
                              <a:solidFill>
                                <a:srgbClr val="FFCC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100" b="0" i="1" smtClean="0">
                              <a:solidFill>
                                <a:srgbClr val="FFCCC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ja-JP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ja-JP" sz="11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ja-JP" altLang="en-US" sz="11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74" name="テキスト ボックス 2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297" y="6009923"/>
                <a:ext cx="649087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830" r="-3774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テキスト ボックス 274"/>
              <p:cNvSpPr txBox="1"/>
              <p:nvPr/>
            </p:nvSpPr>
            <p:spPr>
              <a:xfrm>
                <a:off x="651259" y="7622865"/>
                <a:ext cx="3428504" cy="976293"/>
              </a:xfrm>
              <a:prstGeom prst="rect">
                <a:avLst/>
              </a:prstGeom>
              <a:noFill/>
              <a:ln w="635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9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l-GR" altLang="ja-JP" sz="9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ja-JP" altLang="en-US" sz="900" i="1">
                        <a:latin typeface="Cambria Math" panose="02040503050406030204" pitchFamily="18" charset="0"/>
                      </a:rPr>
                      <m:t>＋</m:t>
                    </m:r>
                    <m:r>
                      <a:rPr lang="el-GR" altLang="ja-JP" sz="9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type m:val="lin"/>
                        <m:ctrlPr>
                          <a:rPr lang="en-US" altLang="ja-JP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ja-JP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l-GR" altLang="ja-JP" sz="9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𝜦</m:t>
                        </m:r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</m:t>
                    </m:r>
                  </m:oMath>
                </a14:m>
                <a:endParaRPr lang="en-US" altLang="ja-JP" sz="900" b="0" dirty="0" smtClean="0">
                  <a:ea typeface="Cambria Math" panose="02040503050406030204" pitchFamily="18" charset="0"/>
                </a:endParaRPr>
              </a:p>
              <a:p>
                <a:r>
                  <a:rPr kumimoji="1" lang="en-US" altLang="ja-JP" sz="900" b="1" dirty="0" smtClean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/>
                    </m:sSup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9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9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9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9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ja-JP" sz="9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ja-JP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9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ja-JP" sz="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9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sz="9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9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9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altLang="ja-JP" sz="9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9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9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9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ja-JP" sz="9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ja-JP" sz="9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9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ja-JP" sz="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9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sz="9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9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9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+⋯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ja-JP" sz="900" dirty="0" smtClean="0"/>
              </a:p>
              <a:p>
                <a:r>
                  <a:rPr lang="en-US" altLang="ja-JP" sz="9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/>
                      <m:sup/>
                    </m:sSup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ja-JP" sz="9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ja-JP" sz="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ja-JP" sz="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altLang="ja-JP" sz="9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p>
                                <m:sSupPr>
                                  <m:ctrlP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ja-JP" sz="9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ja-JP" sz="9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ja-JP" sz="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ja-JP" altLang="en-US" sz="9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75" name="テキスト ボックス 2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59" y="7622865"/>
                <a:ext cx="3428504" cy="976293"/>
              </a:xfrm>
              <a:prstGeom prst="rect">
                <a:avLst/>
              </a:prstGeom>
              <a:blipFill rotWithShape="0">
                <a:blip r:embed="rId9"/>
                <a:stretch>
                  <a:fillRect l="-178" t="-23457" b="-617"/>
                </a:stretch>
              </a:blipFill>
              <a:ln w="63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フリーフォーム 275"/>
          <p:cNvSpPr/>
          <p:nvPr/>
        </p:nvSpPr>
        <p:spPr>
          <a:xfrm>
            <a:off x="5183188" y="5611988"/>
            <a:ext cx="1785938" cy="185562"/>
          </a:xfrm>
          <a:custGeom>
            <a:avLst/>
            <a:gdLst>
              <a:gd name="connsiteX0" fmla="*/ 0 w 1785937"/>
              <a:gd name="connsiteY0" fmla="*/ 238125 h 238125"/>
              <a:gd name="connsiteX1" fmla="*/ 0 w 1785937"/>
              <a:gd name="connsiteY1" fmla="*/ 0 h 238125"/>
              <a:gd name="connsiteX2" fmla="*/ 1785937 w 1785937"/>
              <a:gd name="connsiteY2" fmla="*/ 0 h 238125"/>
              <a:gd name="connsiteX3" fmla="*/ 1785937 w 1785937"/>
              <a:gd name="connsiteY3" fmla="*/ 109538 h 238125"/>
              <a:gd name="connsiteX0" fmla="*/ 0 w 1793081"/>
              <a:gd name="connsiteY0" fmla="*/ 238125 h 238125"/>
              <a:gd name="connsiteX1" fmla="*/ 0 w 1793081"/>
              <a:gd name="connsiteY1" fmla="*/ 0 h 238125"/>
              <a:gd name="connsiteX2" fmla="*/ 1785937 w 1793081"/>
              <a:gd name="connsiteY2" fmla="*/ 0 h 238125"/>
              <a:gd name="connsiteX3" fmla="*/ 1793081 w 1793081"/>
              <a:gd name="connsiteY3" fmla="*/ 88149 h 238125"/>
              <a:gd name="connsiteX0" fmla="*/ 0 w 1793081"/>
              <a:gd name="connsiteY0" fmla="*/ 238125 h 238125"/>
              <a:gd name="connsiteX1" fmla="*/ 0 w 1793081"/>
              <a:gd name="connsiteY1" fmla="*/ 0 h 238125"/>
              <a:gd name="connsiteX2" fmla="*/ 1785937 w 1793081"/>
              <a:gd name="connsiteY2" fmla="*/ 0 h 238125"/>
              <a:gd name="connsiteX3" fmla="*/ 1793081 w 1793081"/>
              <a:gd name="connsiteY3" fmla="*/ 88149 h 238125"/>
              <a:gd name="connsiteX0" fmla="*/ 0 w 1788319"/>
              <a:gd name="connsiteY0" fmla="*/ 238125 h 238125"/>
              <a:gd name="connsiteX1" fmla="*/ 0 w 1788319"/>
              <a:gd name="connsiteY1" fmla="*/ 0 h 238125"/>
              <a:gd name="connsiteX2" fmla="*/ 1785937 w 1788319"/>
              <a:gd name="connsiteY2" fmla="*/ 0 h 238125"/>
              <a:gd name="connsiteX3" fmla="*/ 1788319 w 1788319"/>
              <a:gd name="connsiteY3" fmla="*/ 91204 h 238125"/>
              <a:gd name="connsiteX0" fmla="*/ 0 w 1785938"/>
              <a:gd name="connsiteY0" fmla="*/ 238125 h 238125"/>
              <a:gd name="connsiteX1" fmla="*/ 0 w 1785938"/>
              <a:gd name="connsiteY1" fmla="*/ 0 h 238125"/>
              <a:gd name="connsiteX2" fmla="*/ 1785937 w 1785938"/>
              <a:gd name="connsiteY2" fmla="*/ 0 h 238125"/>
              <a:gd name="connsiteX3" fmla="*/ 1785938 w 1785938"/>
              <a:gd name="connsiteY3" fmla="*/ 91204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8" h="238125">
                <a:moveTo>
                  <a:pt x="0" y="238125"/>
                </a:moveTo>
                <a:lnTo>
                  <a:pt x="0" y="0"/>
                </a:lnTo>
                <a:lnTo>
                  <a:pt x="1785937" y="0"/>
                </a:lnTo>
                <a:cubicBezTo>
                  <a:pt x="1785937" y="30401"/>
                  <a:pt x="1785938" y="60803"/>
                  <a:pt x="1785938" y="91204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フリーフォーム 276"/>
          <p:cNvSpPr/>
          <p:nvPr/>
        </p:nvSpPr>
        <p:spPr>
          <a:xfrm>
            <a:off x="4056918" y="5612322"/>
            <a:ext cx="1124681" cy="2002916"/>
          </a:xfrm>
          <a:custGeom>
            <a:avLst/>
            <a:gdLst>
              <a:gd name="connsiteX0" fmla="*/ 0 w 1147762"/>
              <a:gd name="connsiteY0" fmla="*/ 1943100 h 1943100"/>
              <a:gd name="connsiteX1" fmla="*/ 0 w 1147762"/>
              <a:gd name="connsiteY1" fmla="*/ 0 h 1943100"/>
              <a:gd name="connsiteX2" fmla="*/ 1147762 w 1147762"/>
              <a:gd name="connsiteY2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7762" h="1943100">
                <a:moveTo>
                  <a:pt x="0" y="1943100"/>
                </a:moveTo>
                <a:lnTo>
                  <a:pt x="0" y="0"/>
                </a:lnTo>
                <a:lnTo>
                  <a:pt x="1147762" y="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正方形/長方形 277"/>
          <p:cNvSpPr/>
          <p:nvPr/>
        </p:nvSpPr>
        <p:spPr>
          <a:xfrm>
            <a:off x="8765766" y="7695544"/>
            <a:ext cx="44105" cy="69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正方形/長方形 278"/>
          <p:cNvSpPr/>
          <p:nvPr/>
        </p:nvSpPr>
        <p:spPr>
          <a:xfrm>
            <a:off x="8642784" y="7710827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8851731" y="7710827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正方形/長方形 280"/>
          <p:cNvSpPr/>
          <p:nvPr/>
        </p:nvSpPr>
        <p:spPr>
          <a:xfrm>
            <a:off x="9019531" y="7705210"/>
            <a:ext cx="202660" cy="12356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8321402" y="7713383"/>
            <a:ext cx="184236" cy="11233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9558584" y="7642553"/>
            <a:ext cx="207715" cy="26150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正方形/長方形 283"/>
          <p:cNvSpPr/>
          <p:nvPr/>
        </p:nvSpPr>
        <p:spPr>
          <a:xfrm>
            <a:off x="10358336" y="7642553"/>
            <a:ext cx="304117" cy="26150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9899902" y="7639378"/>
            <a:ext cx="334529" cy="26150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10731008" y="7717228"/>
            <a:ext cx="202660" cy="12356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11719202" y="7713383"/>
            <a:ext cx="202660" cy="12356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正方形/長方形 288"/>
          <p:cNvSpPr/>
          <p:nvPr/>
        </p:nvSpPr>
        <p:spPr>
          <a:xfrm>
            <a:off x="11119963" y="7629363"/>
            <a:ext cx="526367" cy="279359"/>
          </a:xfrm>
          <a:prstGeom prst="rect">
            <a:avLst/>
          </a:prstGeom>
          <a:noFill/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1" name="直線コネクタ 290"/>
          <p:cNvCxnSpPr/>
          <p:nvPr/>
        </p:nvCxnSpPr>
        <p:spPr>
          <a:xfrm>
            <a:off x="8609640" y="7855479"/>
            <a:ext cx="4219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テキスト ボックス 291"/>
              <p:cNvSpPr txBox="1"/>
              <p:nvPr/>
            </p:nvSpPr>
            <p:spPr>
              <a:xfrm>
                <a:off x="8781945" y="7864141"/>
                <a:ext cx="192873" cy="13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-JP" sz="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ja-JP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ja-JP" altLang="en-US" sz="9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2" name="テキスト ボックス 2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945" y="7864141"/>
                <a:ext cx="192873" cy="138884"/>
              </a:xfrm>
              <a:prstGeom prst="rect">
                <a:avLst/>
              </a:prstGeom>
              <a:blipFill rotWithShape="0">
                <a:blip r:embed="rId10"/>
                <a:stretch>
                  <a:fillRect l="-9677" t="-4348" r="-64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3" name="正方形/長方形 292"/>
          <p:cNvSpPr/>
          <p:nvPr/>
        </p:nvSpPr>
        <p:spPr>
          <a:xfrm>
            <a:off x="8991373" y="8001133"/>
            <a:ext cx="202937" cy="130323"/>
          </a:xfrm>
          <a:prstGeom prst="rect">
            <a:avLst/>
          </a:prstGeom>
          <a:noFill/>
          <a:ln w="63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正方形/長方形 293"/>
          <p:cNvSpPr/>
          <p:nvPr/>
        </p:nvSpPr>
        <p:spPr>
          <a:xfrm>
            <a:off x="9075099" y="8020184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テキスト ボックス 294"/>
          <p:cNvSpPr txBox="1"/>
          <p:nvPr/>
        </p:nvSpPr>
        <p:spPr>
          <a:xfrm>
            <a:off x="1885374" y="8194415"/>
            <a:ext cx="229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/>
              <a:t>行列の指数関数　</a:t>
            </a:r>
            <a:r>
              <a:rPr kumimoji="1" lang="ja-JP" altLang="en-US" sz="800" dirty="0" smtClean="0"/>
              <a:t>→　テーラー展開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→　対角行列の重ね合わせ</a:t>
            </a:r>
            <a:endParaRPr lang="en-US" altLang="ja-JP" sz="800" dirty="0" smtClean="0"/>
          </a:p>
          <a:p>
            <a:r>
              <a:rPr kumimoji="1" lang="ja-JP" altLang="en-US" sz="800" dirty="0" smtClean="0"/>
              <a:t>→　対角成分を逆テーラー展開</a:t>
            </a:r>
            <a:endParaRPr kumimoji="1" lang="ja-JP" altLang="en-US" sz="800" dirty="0"/>
          </a:p>
        </p:txBody>
      </p:sp>
      <p:cxnSp>
        <p:nvCxnSpPr>
          <p:cNvPr id="296" name="直線コネクタ 295"/>
          <p:cNvCxnSpPr/>
          <p:nvPr/>
        </p:nvCxnSpPr>
        <p:spPr>
          <a:xfrm>
            <a:off x="9496959" y="7959288"/>
            <a:ext cx="12037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線コネクタ 296"/>
          <p:cNvCxnSpPr/>
          <p:nvPr/>
        </p:nvCxnSpPr>
        <p:spPr>
          <a:xfrm>
            <a:off x="11080292" y="7960439"/>
            <a:ext cx="6177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正方形/長方形 297"/>
          <p:cNvSpPr/>
          <p:nvPr/>
        </p:nvSpPr>
        <p:spPr>
          <a:xfrm>
            <a:off x="9955318" y="8334047"/>
            <a:ext cx="71030" cy="10211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正方形/長方形 298"/>
          <p:cNvSpPr/>
          <p:nvPr/>
        </p:nvSpPr>
        <p:spPr>
          <a:xfrm>
            <a:off x="10033075" y="8334047"/>
            <a:ext cx="64573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正方形/長方形 299"/>
          <p:cNvSpPr/>
          <p:nvPr/>
        </p:nvSpPr>
        <p:spPr>
          <a:xfrm>
            <a:off x="9620495" y="8336055"/>
            <a:ext cx="64573" cy="102119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正方形/長方形 301"/>
          <p:cNvSpPr/>
          <p:nvPr/>
        </p:nvSpPr>
        <p:spPr>
          <a:xfrm>
            <a:off x="10690182" y="8324274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正方形/長方形 302"/>
          <p:cNvSpPr/>
          <p:nvPr/>
        </p:nvSpPr>
        <p:spPr>
          <a:xfrm>
            <a:off x="9803837" y="8495147"/>
            <a:ext cx="202660" cy="11233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正方形/長方形 303"/>
          <p:cNvSpPr/>
          <p:nvPr/>
        </p:nvSpPr>
        <p:spPr>
          <a:xfrm>
            <a:off x="9717652" y="8480933"/>
            <a:ext cx="53366" cy="697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テキスト ボックス 304"/>
          <p:cNvSpPr txBox="1"/>
          <p:nvPr/>
        </p:nvSpPr>
        <p:spPr>
          <a:xfrm>
            <a:off x="7317555" y="4471532"/>
            <a:ext cx="750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対角化行列の</a:t>
            </a:r>
            <a:endParaRPr lang="en-US" altLang="ja-JP" sz="700" dirty="0" smtClean="0"/>
          </a:p>
          <a:p>
            <a:r>
              <a:rPr lang="ja-JP" altLang="en-US" sz="700" dirty="0" smtClean="0"/>
              <a:t>積が出てくる</a:t>
            </a:r>
            <a:endParaRPr kumimoji="1" lang="ja-JP" altLang="en-US" sz="700" dirty="0"/>
          </a:p>
        </p:txBody>
      </p:sp>
      <p:sp>
        <p:nvSpPr>
          <p:cNvPr id="306" name="正方形/長方形 305"/>
          <p:cNvSpPr/>
          <p:nvPr/>
        </p:nvSpPr>
        <p:spPr>
          <a:xfrm>
            <a:off x="4236627" y="4312287"/>
            <a:ext cx="3852000" cy="75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フリーフォーム 306"/>
          <p:cNvSpPr/>
          <p:nvPr/>
        </p:nvSpPr>
        <p:spPr>
          <a:xfrm>
            <a:off x="8086725" y="5081588"/>
            <a:ext cx="647700" cy="2589248"/>
          </a:xfrm>
          <a:custGeom>
            <a:avLst/>
            <a:gdLst>
              <a:gd name="connsiteX0" fmla="*/ 0 w 647700"/>
              <a:gd name="connsiteY0" fmla="*/ 0 h 2552700"/>
              <a:gd name="connsiteX1" fmla="*/ 42863 w 647700"/>
              <a:gd name="connsiteY1" fmla="*/ 657225 h 2552700"/>
              <a:gd name="connsiteX2" fmla="*/ 28575 w 647700"/>
              <a:gd name="connsiteY2" fmla="*/ 1438275 h 2552700"/>
              <a:gd name="connsiteX3" fmla="*/ 14288 w 647700"/>
              <a:gd name="connsiteY3" fmla="*/ 2052637 h 2552700"/>
              <a:gd name="connsiteX4" fmla="*/ 42863 w 647700"/>
              <a:gd name="connsiteY4" fmla="*/ 2362200 h 2552700"/>
              <a:gd name="connsiteX5" fmla="*/ 138113 w 647700"/>
              <a:gd name="connsiteY5" fmla="*/ 2405062 h 2552700"/>
              <a:gd name="connsiteX6" fmla="*/ 390525 w 647700"/>
              <a:gd name="connsiteY6" fmla="*/ 2405062 h 2552700"/>
              <a:gd name="connsiteX7" fmla="*/ 647700 w 647700"/>
              <a:gd name="connsiteY7" fmla="*/ 255270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700" h="2552700">
                <a:moveTo>
                  <a:pt x="0" y="0"/>
                </a:moveTo>
                <a:cubicBezTo>
                  <a:pt x="19050" y="208756"/>
                  <a:pt x="38101" y="417513"/>
                  <a:pt x="42863" y="657225"/>
                </a:cubicBezTo>
                <a:cubicBezTo>
                  <a:pt x="47626" y="896938"/>
                  <a:pt x="33338" y="1205706"/>
                  <a:pt x="28575" y="1438275"/>
                </a:cubicBezTo>
                <a:cubicBezTo>
                  <a:pt x="23813" y="1670844"/>
                  <a:pt x="11907" y="1898650"/>
                  <a:pt x="14288" y="2052637"/>
                </a:cubicBezTo>
                <a:cubicBezTo>
                  <a:pt x="16669" y="2206624"/>
                  <a:pt x="22226" y="2303463"/>
                  <a:pt x="42863" y="2362200"/>
                </a:cubicBezTo>
                <a:cubicBezTo>
                  <a:pt x="63500" y="2420937"/>
                  <a:pt x="80169" y="2397918"/>
                  <a:pt x="138113" y="2405062"/>
                </a:cubicBezTo>
                <a:cubicBezTo>
                  <a:pt x="196057" y="2412206"/>
                  <a:pt x="305594" y="2380456"/>
                  <a:pt x="390525" y="2405062"/>
                </a:cubicBezTo>
                <a:cubicBezTo>
                  <a:pt x="475456" y="2429668"/>
                  <a:pt x="561578" y="2491184"/>
                  <a:pt x="647700" y="25527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301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1254"/>
            <a:ext cx="4003528" cy="29028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54114"/>
            <a:ext cx="3997481" cy="93738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118" y="61818"/>
            <a:ext cx="3997481" cy="50981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897" y="5144849"/>
            <a:ext cx="4003528" cy="34229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187" y="51254"/>
            <a:ext cx="4003528" cy="252185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187" y="2573113"/>
            <a:ext cx="4039814" cy="351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3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:6.4 </a:t>
            </a:r>
            <a:r>
              <a:rPr lang="ja-JP" altLang="en-US" sz="3200" dirty="0" smtClean="0"/>
              <a:t>対</a:t>
            </a:r>
            <a:r>
              <a:rPr lang="ja-JP" altLang="en-US" sz="3200" dirty="0"/>
              <a:t>称</a:t>
            </a:r>
            <a:r>
              <a:rPr lang="ja-JP" altLang="en-US" sz="3200" dirty="0" smtClean="0"/>
              <a:t>行列</a:t>
            </a:r>
            <a:endParaRPr lang="ja-JP" altLang="en-US" sz="32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327"/>
            <a:ext cx="4048661" cy="606694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70" y="672284"/>
            <a:ext cx="4048661" cy="607299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4"/>
          <a:stretch/>
        </p:blipFill>
        <p:spPr>
          <a:xfrm>
            <a:off x="8155425" y="679904"/>
            <a:ext cx="4036575" cy="5506704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25" y="6186608"/>
            <a:ext cx="4048661" cy="87620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8661" y="6810612"/>
            <a:ext cx="4036575" cy="501175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864549" y="972684"/>
            <a:ext cx="284988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02489" y="1163859"/>
            <a:ext cx="7504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00039" y="1163858"/>
            <a:ext cx="7504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343277" y="1155251"/>
            <a:ext cx="7504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42915" y="1303843"/>
            <a:ext cx="7504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6859" y="1456241"/>
            <a:ext cx="99886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603125" y="1294316"/>
            <a:ext cx="908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94687" y="1451478"/>
            <a:ext cx="908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51615" y="1603877"/>
            <a:ext cx="908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275403" y="1761040"/>
            <a:ext cx="90805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661165" y="1761040"/>
            <a:ext cx="908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425264" y="3648678"/>
            <a:ext cx="908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64162" y="3803612"/>
            <a:ext cx="90805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60812" y="3803612"/>
            <a:ext cx="90805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165001" y="4174676"/>
            <a:ext cx="7504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595646" y="4327076"/>
            <a:ext cx="7504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732819" y="4331801"/>
            <a:ext cx="7504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436022" y="2698264"/>
            <a:ext cx="68223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84266" y="2698262"/>
            <a:ext cx="162000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0571" y="2698262"/>
            <a:ext cx="68223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6658" y="2698261"/>
            <a:ext cx="62021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088809" y="2698261"/>
            <a:ext cx="178200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90139" y="2698260"/>
            <a:ext cx="83132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9698" y="2698259"/>
            <a:ext cx="83132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287839" y="2382428"/>
            <a:ext cx="83132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22554" y="2382428"/>
            <a:ext cx="83132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413559" y="2382428"/>
            <a:ext cx="83132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618348" y="2382428"/>
            <a:ext cx="83132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370382" y="2698259"/>
            <a:ext cx="62021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780678" y="2698258"/>
            <a:ext cx="62459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90139" y="2850658"/>
            <a:ext cx="62459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80881" y="2850658"/>
            <a:ext cx="62459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274549" y="2850661"/>
            <a:ext cx="178200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47887" y="3012585"/>
            <a:ext cx="62459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138913" y="3012585"/>
            <a:ext cx="62459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262737" y="3012584"/>
            <a:ext cx="62459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927172" y="3012584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109997" y="4493722"/>
            <a:ext cx="75576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423352" y="4493721"/>
            <a:ext cx="75576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426204" y="4646088"/>
            <a:ext cx="75576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221368" y="4640727"/>
            <a:ext cx="7504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810098" y="4327076"/>
            <a:ext cx="83134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615825" y="5265814"/>
            <a:ext cx="178200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472056" y="5265814"/>
            <a:ext cx="7504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546791" y="5265813"/>
            <a:ext cx="62021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3121078" y="4790057"/>
            <a:ext cx="99886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222775" y="4327076"/>
            <a:ext cx="100592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3850012" y="5256288"/>
            <a:ext cx="144000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06243" y="5256288"/>
            <a:ext cx="75045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780978" y="5256287"/>
            <a:ext cx="62021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874180" y="5887243"/>
            <a:ext cx="144000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730411" y="5887243"/>
            <a:ext cx="75045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809909" y="5887242"/>
            <a:ext cx="62021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80543" y="5894712"/>
            <a:ext cx="75576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75707" y="5889351"/>
            <a:ext cx="7504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505617" y="5894711"/>
            <a:ext cx="83132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521409" y="6160326"/>
            <a:ext cx="83132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355081" y="6144141"/>
            <a:ext cx="144000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211312" y="6144141"/>
            <a:ext cx="75045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290810" y="6144140"/>
            <a:ext cx="62021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888332" y="6149947"/>
            <a:ext cx="187409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744564" y="6149947"/>
            <a:ext cx="75045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824062" y="6149946"/>
            <a:ext cx="62021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297838" y="6138334"/>
            <a:ext cx="146244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2981883" y="6144140"/>
            <a:ext cx="187409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77534" y="6548956"/>
            <a:ext cx="144000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3765" y="6548956"/>
            <a:ext cx="75045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13263" y="6548955"/>
            <a:ext cx="62021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3537461" y="6558718"/>
            <a:ext cx="130909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3915800" y="6558718"/>
            <a:ext cx="75045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3785741" y="6558717"/>
            <a:ext cx="62021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598352" y="2382428"/>
            <a:ext cx="68223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376222" y="2382427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667049" y="2382427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4946697" y="4388595"/>
            <a:ext cx="75575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657294" y="4767564"/>
            <a:ext cx="83132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865859" y="4767564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346805" y="4767564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4313218" y="2225472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4508482" y="2537188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4448450" y="2005891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4710387" y="1943360"/>
            <a:ext cx="237294" cy="24262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358088" y="2007275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864917" y="1938597"/>
            <a:ext cx="62459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960165" y="2090997"/>
            <a:ext cx="62459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291408" y="1938597"/>
            <a:ext cx="62459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197326" y="2090997"/>
            <a:ext cx="62459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040980" y="1938597"/>
            <a:ext cx="687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369595" y="2090997"/>
            <a:ext cx="687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559911" y="2005890"/>
            <a:ext cx="56781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6921111" y="2005890"/>
            <a:ext cx="687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7140480" y="2005890"/>
            <a:ext cx="75576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6062975" y="1412618"/>
            <a:ext cx="75576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215249" y="863909"/>
            <a:ext cx="75576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4513245" y="2225471"/>
            <a:ext cx="56781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4638118" y="1409032"/>
            <a:ext cx="687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869201" y="1409031"/>
            <a:ext cx="75576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7843279" y="2389951"/>
            <a:ext cx="687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6312452" y="2537963"/>
            <a:ext cx="687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5179345" y="702553"/>
            <a:ext cx="144000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035576" y="702553"/>
            <a:ext cx="75045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5110311" y="702552"/>
            <a:ext cx="6202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7806561" y="719576"/>
            <a:ext cx="56781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7804502" y="871976"/>
            <a:ext cx="26091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778534" y="1018790"/>
            <a:ext cx="83134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6302001" y="1404808"/>
            <a:ext cx="75045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6715031" y="704268"/>
            <a:ext cx="82550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5462252" y="1404808"/>
            <a:ext cx="90805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654803" y="1404808"/>
            <a:ext cx="90805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016838" y="1561431"/>
            <a:ext cx="75576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004132" y="1713831"/>
            <a:ext cx="91447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4237016" y="2689588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4417994" y="2689582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7846648" y="2546635"/>
            <a:ext cx="75575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8027626" y="2546629"/>
            <a:ext cx="75575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5258696" y="2847898"/>
            <a:ext cx="338943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5750994" y="2847898"/>
            <a:ext cx="231503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4124173" y="3007820"/>
            <a:ext cx="687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6463441" y="3007820"/>
            <a:ext cx="75576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807088" y="2995452"/>
            <a:ext cx="98179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7900832" y="2995452"/>
            <a:ext cx="89254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4420680" y="3301638"/>
            <a:ext cx="89254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7230016" y="3319717"/>
            <a:ext cx="91446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4230176" y="3466560"/>
            <a:ext cx="89254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5008856" y="3466560"/>
            <a:ext cx="89254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374358" y="3471162"/>
            <a:ext cx="338943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6866656" y="3471162"/>
            <a:ext cx="231503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7220680" y="3471531"/>
            <a:ext cx="100592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4521396" y="3626770"/>
            <a:ext cx="83134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5207691" y="3319716"/>
            <a:ext cx="83134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5049855" y="3614806"/>
                <a:ext cx="1506374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sz="9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9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ja-JP" sz="9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9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ja-JP" altLang="en-US" sz="900" dirty="0" smtClean="0"/>
                  <a:t>の行と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ja-JP" altLang="en-US" sz="900" dirty="0" smtClean="0"/>
                  <a:t>の内積が</a:t>
                </a:r>
                <a14:m>
                  <m:oMath xmlns:m="http://schemas.openxmlformats.org/officeDocument/2006/math">
                    <m:r>
                      <a:rPr lang="en-US" altLang="ja-JP" sz="9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ja-JP" altLang="en-US" sz="900" b="1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55" y="3614806"/>
                <a:ext cx="1506374" cy="138499"/>
              </a:xfrm>
              <a:prstGeom prst="rect">
                <a:avLst/>
              </a:prstGeom>
              <a:blipFill rotWithShape="0">
                <a:blip r:embed="rId7"/>
                <a:stretch>
                  <a:fillRect l="-2834" t="-30435" r="-2834" b="-478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コネクタ 5"/>
          <p:cNvCxnSpPr/>
          <p:nvPr/>
        </p:nvCxnSpPr>
        <p:spPr>
          <a:xfrm>
            <a:off x="4413231" y="3452391"/>
            <a:ext cx="11703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矢印コネクタ 142"/>
          <p:cNvCxnSpPr/>
          <p:nvPr/>
        </p:nvCxnSpPr>
        <p:spPr>
          <a:xfrm flipH="1" flipV="1">
            <a:off x="5507654" y="3428491"/>
            <a:ext cx="52257" cy="18631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正方形/長方形 143"/>
          <p:cNvSpPr/>
          <p:nvPr/>
        </p:nvSpPr>
        <p:spPr>
          <a:xfrm>
            <a:off x="7611116" y="3937578"/>
            <a:ext cx="19602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4604374" y="4088165"/>
            <a:ext cx="19602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4751171" y="4388595"/>
            <a:ext cx="196027" cy="13320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4930493" y="4088165"/>
            <a:ext cx="14727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7804449" y="3943016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5881617" y="4327612"/>
            <a:ext cx="237294" cy="2668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5473213" y="4325918"/>
            <a:ext cx="287125" cy="26689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6413473" y="4332707"/>
            <a:ext cx="287125" cy="26689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6197326" y="4466152"/>
            <a:ext cx="156541" cy="126656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5260152" y="4470915"/>
            <a:ext cx="142310" cy="126656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6570851" y="3772996"/>
            <a:ext cx="156541" cy="126656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5603979" y="3767420"/>
            <a:ext cx="156541" cy="126656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5690262" y="3923967"/>
            <a:ext cx="89254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6173357" y="3923967"/>
            <a:ext cx="89254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123579" y="4092927"/>
            <a:ext cx="755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7360013" y="4398374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6947681" y="4323181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100081" y="4475581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6629787" y="4767564"/>
            <a:ext cx="56781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7339535" y="4762125"/>
            <a:ext cx="755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6688929" y="4767564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6428779" y="4767564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4440929" y="5414253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4723911" y="5414253"/>
            <a:ext cx="56781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4783053" y="54142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4518140" y="54142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6115295" y="5043763"/>
            <a:ext cx="91447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4754434" y="5044495"/>
            <a:ext cx="91447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6925873" y="5414252"/>
            <a:ext cx="68705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7205015" y="5566652"/>
            <a:ext cx="91447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6003276" y="5561889"/>
            <a:ext cx="75576" cy="108775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6447570" y="5726628"/>
            <a:ext cx="91447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7129372" y="5726627"/>
            <a:ext cx="91447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6911585" y="5726626"/>
            <a:ext cx="91447" cy="108775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7892799" y="5726625"/>
            <a:ext cx="91447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4113517" y="5887241"/>
            <a:ext cx="91447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5103533" y="5886474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6465365" y="5881711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6748347" y="5881711"/>
            <a:ext cx="56781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6807489" y="5881711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6542576" y="5881711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4797868" y="6117386"/>
            <a:ext cx="75575" cy="1316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5087537" y="6117386"/>
            <a:ext cx="62459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5159044" y="6117386"/>
            <a:ext cx="68705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4876406" y="6117386"/>
            <a:ext cx="75576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5627095" y="6117386"/>
            <a:ext cx="75575" cy="1316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5921527" y="6117386"/>
            <a:ext cx="62459" cy="131618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5988271" y="6117386"/>
            <a:ext cx="68705" cy="131618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5705633" y="6117386"/>
            <a:ext cx="75576" cy="131618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7002374" y="6126912"/>
            <a:ext cx="75575" cy="1316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7349196" y="6126912"/>
            <a:ext cx="62459" cy="131618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7206383" y="6126912"/>
            <a:ext cx="68705" cy="131618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6861828" y="6126912"/>
            <a:ext cx="75576" cy="131618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5191881" y="6614764"/>
            <a:ext cx="75575" cy="1316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5605378" y="6614764"/>
            <a:ext cx="62459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5676885" y="6614764"/>
            <a:ext cx="68705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5270419" y="6614764"/>
            <a:ext cx="75576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5052949" y="6614764"/>
            <a:ext cx="75576" cy="131618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5472900" y="6620716"/>
            <a:ext cx="75576" cy="131618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5322183" y="6369964"/>
            <a:ext cx="75576" cy="131618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6999985" y="6369964"/>
            <a:ext cx="75576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6567882" y="6610417"/>
            <a:ext cx="75575" cy="1316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7002071" y="6610417"/>
            <a:ext cx="68705" cy="131618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7076701" y="6610417"/>
            <a:ext cx="68705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6646420" y="6610417"/>
            <a:ext cx="75576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6428950" y="6610417"/>
            <a:ext cx="75576" cy="131618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6848901" y="6616369"/>
            <a:ext cx="75576" cy="131618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3" name="直線矢印コネクタ 212"/>
          <p:cNvCxnSpPr/>
          <p:nvPr/>
        </p:nvCxnSpPr>
        <p:spPr>
          <a:xfrm>
            <a:off x="5008608" y="6275758"/>
            <a:ext cx="347692" cy="334659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矢印コネクタ 213"/>
          <p:cNvCxnSpPr/>
          <p:nvPr/>
        </p:nvCxnSpPr>
        <p:spPr>
          <a:xfrm flipH="1">
            <a:off x="6655610" y="6282125"/>
            <a:ext cx="292071" cy="2765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矢印コネクタ 215"/>
          <p:cNvCxnSpPr/>
          <p:nvPr/>
        </p:nvCxnSpPr>
        <p:spPr>
          <a:xfrm flipH="1">
            <a:off x="5094156" y="6501582"/>
            <a:ext cx="257764" cy="104542"/>
          </a:xfrm>
          <a:prstGeom prst="straightConnector1">
            <a:avLst/>
          </a:prstGeom>
          <a:ln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矢印コネクタ 218"/>
          <p:cNvCxnSpPr>
            <a:stCxn id="204" idx="2"/>
          </p:cNvCxnSpPr>
          <p:nvPr/>
        </p:nvCxnSpPr>
        <p:spPr>
          <a:xfrm>
            <a:off x="5359971" y="6501582"/>
            <a:ext cx="171631" cy="135589"/>
          </a:xfrm>
          <a:prstGeom prst="straightConnector1">
            <a:avLst/>
          </a:prstGeom>
          <a:ln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矢印コネクタ 221"/>
          <p:cNvCxnSpPr>
            <a:endCxn id="209" idx="0"/>
          </p:cNvCxnSpPr>
          <p:nvPr/>
        </p:nvCxnSpPr>
        <p:spPr>
          <a:xfrm flipH="1">
            <a:off x="6684208" y="6501582"/>
            <a:ext cx="350981" cy="108835"/>
          </a:xfrm>
          <a:prstGeom prst="straightConnector1">
            <a:avLst/>
          </a:prstGeom>
          <a:ln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矢印コネクタ 222"/>
          <p:cNvCxnSpPr>
            <a:endCxn id="208" idx="0"/>
          </p:cNvCxnSpPr>
          <p:nvPr/>
        </p:nvCxnSpPr>
        <p:spPr>
          <a:xfrm>
            <a:off x="7043240" y="6501582"/>
            <a:ext cx="67814" cy="108835"/>
          </a:xfrm>
          <a:prstGeom prst="straightConnector1">
            <a:avLst/>
          </a:prstGeom>
          <a:ln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正方形/長方形 225"/>
          <p:cNvSpPr/>
          <p:nvPr/>
        </p:nvSpPr>
        <p:spPr>
          <a:xfrm>
            <a:off x="6174105" y="6835375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7439405" y="6834187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5358791" y="6988406"/>
            <a:ext cx="68705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5224926" y="6988406"/>
            <a:ext cx="68705" cy="131618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4982485" y="7136742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4772413" y="7136209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フリーフォーム 231"/>
          <p:cNvSpPr/>
          <p:nvPr/>
        </p:nvSpPr>
        <p:spPr>
          <a:xfrm>
            <a:off x="5634038" y="6760800"/>
            <a:ext cx="1381125" cy="56284"/>
          </a:xfrm>
          <a:custGeom>
            <a:avLst/>
            <a:gdLst>
              <a:gd name="connsiteX0" fmla="*/ 0 w 1381125"/>
              <a:gd name="connsiteY0" fmla="*/ 0 h 61912"/>
              <a:gd name="connsiteX1" fmla="*/ 0 w 1381125"/>
              <a:gd name="connsiteY1" fmla="*/ 61912 h 61912"/>
              <a:gd name="connsiteX2" fmla="*/ 1381125 w 1381125"/>
              <a:gd name="connsiteY2" fmla="*/ 61912 h 61912"/>
              <a:gd name="connsiteX3" fmla="*/ 1381125 w 1381125"/>
              <a:gd name="connsiteY3" fmla="*/ 0 h 6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1125" h="61912">
                <a:moveTo>
                  <a:pt x="0" y="0"/>
                </a:moveTo>
                <a:lnTo>
                  <a:pt x="0" y="61912"/>
                </a:lnTo>
                <a:lnTo>
                  <a:pt x="1381125" y="61912"/>
                </a:lnTo>
                <a:lnTo>
                  <a:pt x="1381125" y="0"/>
                </a:ln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3" name="直線矢印コネクタ 232"/>
          <p:cNvCxnSpPr/>
          <p:nvPr/>
        </p:nvCxnSpPr>
        <p:spPr>
          <a:xfrm flipV="1">
            <a:off x="5470304" y="6798648"/>
            <a:ext cx="156791" cy="13932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コネクタ 237"/>
          <p:cNvCxnSpPr/>
          <p:nvPr/>
        </p:nvCxnSpPr>
        <p:spPr>
          <a:xfrm>
            <a:off x="4887937" y="6947633"/>
            <a:ext cx="5904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正方形/長方形 238"/>
          <p:cNvSpPr/>
          <p:nvPr/>
        </p:nvSpPr>
        <p:spPr>
          <a:xfrm>
            <a:off x="8512000" y="2128953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8781657" y="2128953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9326813" y="3043698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9587162" y="2976840"/>
            <a:ext cx="216000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8463358" y="1728881"/>
            <a:ext cx="6870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9267634" y="1728881"/>
            <a:ext cx="6870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8798854" y="754415"/>
            <a:ext cx="6870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8987891" y="754414"/>
            <a:ext cx="62459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8734742" y="1728881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9539471" y="1728881"/>
            <a:ext cx="91447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10305080" y="1728881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10548848" y="1728881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9137781" y="756544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8841141" y="1728881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8539154" y="1728881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9341912" y="1728881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9640358" y="1728881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11349037" y="75441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9508294" y="905252"/>
            <a:ext cx="9144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11877676" y="1218245"/>
            <a:ext cx="91447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9279503" y="1218245"/>
            <a:ext cx="91447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正方形/長方形 259"/>
          <p:cNvSpPr/>
          <p:nvPr/>
        </p:nvSpPr>
        <p:spPr>
          <a:xfrm>
            <a:off x="10297899" y="1218245"/>
            <a:ext cx="91447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8165230" y="1897115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8716901" y="2375975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正方形/長方形 263"/>
          <p:cNvSpPr/>
          <p:nvPr/>
        </p:nvSpPr>
        <p:spPr>
          <a:xfrm>
            <a:off x="9754822" y="2375975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11031172" y="2375975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11234372" y="21289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11666522" y="21289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10836574" y="21289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10369330" y="21289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正方形/長方形 269"/>
          <p:cNvSpPr/>
          <p:nvPr/>
        </p:nvSpPr>
        <p:spPr>
          <a:xfrm>
            <a:off x="9889162" y="21289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11031424" y="21289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正方形/長方形 271"/>
          <p:cNvSpPr/>
          <p:nvPr/>
        </p:nvSpPr>
        <p:spPr>
          <a:xfrm>
            <a:off x="11434999" y="21289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正方形/長方形 272"/>
          <p:cNvSpPr/>
          <p:nvPr/>
        </p:nvSpPr>
        <p:spPr>
          <a:xfrm>
            <a:off x="10570126" y="21289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正方形/長方形 273"/>
          <p:cNvSpPr/>
          <p:nvPr/>
        </p:nvSpPr>
        <p:spPr>
          <a:xfrm>
            <a:off x="10207657" y="21289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正方形/長方形 274"/>
          <p:cNvSpPr/>
          <p:nvPr/>
        </p:nvSpPr>
        <p:spPr>
          <a:xfrm>
            <a:off x="9727489" y="2128953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正方形/長方形 275"/>
          <p:cNvSpPr/>
          <p:nvPr/>
        </p:nvSpPr>
        <p:spPr>
          <a:xfrm>
            <a:off x="9618314" y="2128953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正方形/長方形 276"/>
          <p:cNvSpPr/>
          <p:nvPr/>
        </p:nvSpPr>
        <p:spPr>
          <a:xfrm>
            <a:off x="11560194" y="2128953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正方形/長方形 277"/>
          <p:cNvSpPr/>
          <p:nvPr/>
        </p:nvSpPr>
        <p:spPr>
          <a:xfrm>
            <a:off x="12011044" y="2375975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正方形/長方形 278"/>
          <p:cNvSpPr/>
          <p:nvPr/>
        </p:nvSpPr>
        <p:spPr>
          <a:xfrm>
            <a:off x="10235164" y="2375975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10469968" y="2375975"/>
            <a:ext cx="110651" cy="108775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正方形/長方形 280"/>
          <p:cNvSpPr/>
          <p:nvPr/>
        </p:nvSpPr>
        <p:spPr>
          <a:xfrm>
            <a:off x="9648040" y="2375975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8603688" y="2375975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10897987" y="2375975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正方形/長方形 283"/>
          <p:cNvSpPr/>
          <p:nvPr/>
        </p:nvSpPr>
        <p:spPr>
          <a:xfrm>
            <a:off x="9519740" y="2375975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8486204" y="2375975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9251500" y="2529968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9548988" y="2529968"/>
            <a:ext cx="110651" cy="108775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正方形/長方形 287"/>
          <p:cNvSpPr/>
          <p:nvPr/>
        </p:nvSpPr>
        <p:spPr>
          <a:xfrm>
            <a:off x="10786919" y="2529968"/>
            <a:ext cx="68705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正方形/長方形 288"/>
          <p:cNvSpPr/>
          <p:nvPr/>
        </p:nvSpPr>
        <p:spPr>
          <a:xfrm>
            <a:off x="9614878" y="1894457"/>
            <a:ext cx="75576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0" name="正方形/長方形 289"/>
          <p:cNvSpPr/>
          <p:nvPr/>
        </p:nvSpPr>
        <p:spPr>
          <a:xfrm>
            <a:off x="10410973" y="3057788"/>
            <a:ext cx="110651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正方形/長方形 290"/>
          <p:cNvSpPr/>
          <p:nvPr/>
        </p:nvSpPr>
        <p:spPr>
          <a:xfrm>
            <a:off x="11334413" y="3057788"/>
            <a:ext cx="110651" cy="10877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正方形/長方形 292"/>
          <p:cNvSpPr/>
          <p:nvPr/>
        </p:nvSpPr>
        <p:spPr>
          <a:xfrm>
            <a:off x="10941921" y="3131517"/>
            <a:ext cx="6870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正方形/長方形 293"/>
          <p:cNvSpPr/>
          <p:nvPr/>
        </p:nvSpPr>
        <p:spPr>
          <a:xfrm>
            <a:off x="10829561" y="2976840"/>
            <a:ext cx="6870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正方形/長方形 294"/>
          <p:cNvSpPr/>
          <p:nvPr/>
        </p:nvSpPr>
        <p:spPr>
          <a:xfrm>
            <a:off x="11741905" y="3131517"/>
            <a:ext cx="6870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正方形/長方形 295"/>
          <p:cNvSpPr/>
          <p:nvPr/>
        </p:nvSpPr>
        <p:spPr>
          <a:xfrm>
            <a:off x="11854694" y="2976840"/>
            <a:ext cx="6870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正方形/長方形 296"/>
          <p:cNvSpPr/>
          <p:nvPr/>
        </p:nvSpPr>
        <p:spPr>
          <a:xfrm>
            <a:off x="10721320" y="3131517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正方形/長方形 297"/>
          <p:cNvSpPr/>
          <p:nvPr/>
        </p:nvSpPr>
        <p:spPr>
          <a:xfrm>
            <a:off x="11634093" y="2976840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正方形/長方形 298"/>
          <p:cNvSpPr/>
          <p:nvPr/>
        </p:nvSpPr>
        <p:spPr>
          <a:xfrm>
            <a:off x="8924400" y="3681071"/>
            <a:ext cx="100592" cy="8989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正方形/長方形 299"/>
          <p:cNvSpPr/>
          <p:nvPr/>
        </p:nvSpPr>
        <p:spPr>
          <a:xfrm>
            <a:off x="9048496" y="3681071"/>
            <a:ext cx="110651" cy="89896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1" name="正方形/長方形 300"/>
          <p:cNvSpPr/>
          <p:nvPr/>
        </p:nvSpPr>
        <p:spPr>
          <a:xfrm>
            <a:off x="9288535" y="3657342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正方形/長方形 301"/>
          <p:cNvSpPr/>
          <p:nvPr/>
        </p:nvSpPr>
        <p:spPr>
          <a:xfrm>
            <a:off x="9602858" y="3657342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正方形/長方形 302"/>
          <p:cNvSpPr/>
          <p:nvPr/>
        </p:nvSpPr>
        <p:spPr>
          <a:xfrm>
            <a:off x="10072758" y="3657342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正方形/長方形 303"/>
          <p:cNvSpPr/>
          <p:nvPr/>
        </p:nvSpPr>
        <p:spPr>
          <a:xfrm>
            <a:off x="10164633" y="3657342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正方形/長方形 304"/>
          <p:cNvSpPr/>
          <p:nvPr/>
        </p:nvSpPr>
        <p:spPr>
          <a:xfrm>
            <a:off x="10340331" y="3657342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正方形/長方形 305"/>
          <p:cNvSpPr/>
          <p:nvPr/>
        </p:nvSpPr>
        <p:spPr>
          <a:xfrm>
            <a:off x="10878774" y="3657342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正方形/長方形 306"/>
          <p:cNvSpPr/>
          <p:nvPr/>
        </p:nvSpPr>
        <p:spPr>
          <a:xfrm>
            <a:off x="11049413" y="3657342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正方形/長方形 307"/>
          <p:cNvSpPr/>
          <p:nvPr/>
        </p:nvSpPr>
        <p:spPr>
          <a:xfrm>
            <a:off x="10653859" y="3657342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" name="正方形/長方形 308"/>
          <p:cNvSpPr/>
          <p:nvPr/>
        </p:nvSpPr>
        <p:spPr>
          <a:xfrm>
            <a:off x="10424962" y="3657342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正方形/長方形 309"/>
          <p:cNvSpPr/>
          <p:nvPr/>
        </p:nvSpPr>
        <p:spPr>
          <a:xfrm>
            <a:off x="9843822" y="3657342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正方形/長方形 310"/>
          <p:cNvSpPr/>
          <p:nvPr/>
        </p:nvSpPr>
        <p:spPr>
          <a:xfrm>
            <a:off x="9379379" y="3657342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正方形/長方形 311"/>
          <p:cNvSpPr/>
          <p:nvPr/>
        </p:nvSpPr>
        <p:spPr>
          <a:xfrm>
            <a:off x="10126364" y="3894076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正方形/長方形 312"/>
          <p:cNvSpPr/>
          <p:nvPr/>
        </p:nvSpPr>
        <p:spPr>
          <a:xfrm>
            <a:off x="9903817" y="3894076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正方形/長方形 313"/>
          <p:cNvSpPr/>
          <p:nvPr/>
        </p:nvSpPr>
        <p:spPr>
          <a:xfrm>
            <a:off x="8370766" y="3894076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正方形/長方形 314"/>
          <p:cNvSpPr/>
          <p:nvPr/>
        </p:nvSpPr>
        <p:spPr>
          <a:xfrm>
            <a:off x="8157744" y="3894076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6" name="正方形/長方形 315"/>
          <p:cNvSpPr/>
          <p:nvPr/>
        </p:nvSpPr>
        <p:spPr>
          <a:xfrm>
            <a:off x="10332119" y="3894076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7" name="正方形/長方形 316"/>
          <p:cNvSpPr/>
          <p:nvPr/>
        </p:nvSpPr>
        <p:spPr>
          <a:xfrm>
            <a:off x="10493233" y="3894076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正方形/長方形 317"/>
          <p:cNvSpPr/>
          <p:nvPr/>
        </p:nvSpPr>
        <p:spPr>
          <a:xfrm>
            <a:off x="9006399" y="3894076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9" name="正方形/長方形 318"/>
          <p:cNvSpPr/>
          <p:nvPr/>
        </p:nvSpPr>
        <p:spPr>
          <a:xfrm>
            <a:off x="9167513" y="3894076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正方形/長方形 319"/>
          <p:cNvSpPr/>
          <p:nvPr/>
        </p:nvSpPr>
        <p:spPr>
          <a:xfrm>
            <a:off x="11690312" y="3925265"/>
            <a:ext cx="100592" cy="8989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1" name="正方形/長方形 320"/>
          <p:cNvSpPr/>
          <p:nvPr/>
        </p:nvSpPr>
        <p:spPr>
          <a:xfrm>
            <a:off x="11814408" y="3925265"/>
            <a:ext cx="110651" cy="89896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2" name="正方形/長方形 321"/>
          <p:cNvSpPr/>
          <p:nvPr/>
        </p:nvSpPr>
        <p:spPr>
          <a:xfrm>
            <a:off x="9412520" y="4072679"/>
            <a:ext cx="110651" cy="8989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正方形/長方形 322"/>
          <p:cNvSpPr/>
          <p:nvPr/>
        </p:nvSpPr>
        <p:spPr>
          <a:xfrm>
            <a:off x="9670111" y="4072679"/>
            <a:ext cx="121716" cy="89896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4" name="正方形/長方形 323"/>
          <p:cNvSpPr/>
          <p:nvPr/>
        </p:nvSpPr>
        <p:spPr>
          <a:xfrm>
            <a:off x="10338533" y="4056376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5" name="正方形/長方形 324"/>
          <p:cNvSpPr/>
          <p:nvPr/>
        </p:nvSpPr>
        <p:spPr>
          <a:xfrm>
            <a:off x="10537747" y="4056376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6" name="正方形/長方形 325"/>
          <p:cNvSpPr/>
          <p:nvPr/>
        </p:nvSpPr>
        <p:spPr>
          <a:xfrm>
            <a:off x="10680906" y="4056376"/>
            <a:ext cx="56781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" name="正方形/長方形 326"/>
          <p:cNvSpPr/>
          <p:nvPr/>
        </p:nvSpPr>
        <p:spPr>
          <a:xfrm>
            <a:off x="9318688" y="4207818"/>
            <a:ext cx="75575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正方形/長方形 327"/>
          <p:cNvSpPr/>
          <p:nvPr/>
        </p:nvSpPr>
        <p:spPr>
          <a:xfrm>
            <a:off x="8856099" y="4361378"/>
            <a:ext cx="237193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9" name="正方形/長方形 328"/>
          <p:cNvSpPr/>
          <p:nvPr/>
        </p:nvSpPr>
        <p:spPr>
          <a:xfrm>
            <a:off x="9246003" y="4361378"/>
            <a:ext cx="237193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テキスト ボックス 329"/>
              <p:cNvSpPr txBox="1"/>
              <p:nvPr/>
            </p:nvSpPr>
            <p:spPr>
              <a:xfrm>
                <a:off x="10058135" y="4297495"/>
                <a:ext cx="672043" cy="203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sz="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ja-JP" altLang="en-US" sz="70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ja-JP" sz="7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ja-JP" sz="7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7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7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kumimoji="1" lang="en-US" altLang="ja-JP" sz="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330" name="テキスト ボックス 3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135" y="4297495"/>
                <a:ext cx="672043" cy="203838"/>
              </a:xfrm>
              <a:prstGeom prst="rect">
                <a:avLst/>
              </a:prstGeom>
              <a:blipFill rotWithShape="0"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1" name="正方形/長方形 330"/>
          <p:cNvSpPr/>
          <p:nvPr/>
        </p:nvSpPr>
        <p:spPr>
          <a:xfrm>
            <a:off x="10097004" y="4409919"/>
            <a:ext cx="91447" cy="988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" name="正方形/長方形 331"/>
          <p:cNvSpPr/>
          <p:nvPr/>
        </p:nvSpPr>
        <p:spPr>
          <a:xfrm>
            <a:off x="10430176" y="4301540"/>
            <a:ext cx="91447" cy="988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" name="正方形/長方形 332"/>
          <p:cNvSpPr/>
          <p:nvPr/>
        </p:nvSpPr>
        <p:spPr>
          <a:xfrm>
            <a:off x="10622681" y="4304422"/>
            <a:ext cx="68705" cy="988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" name="正方形/長方形 333"/>
          <p:cNvSpPr/>
          <p:nvPr/>
        </p:nvSpPr>
        <p:spPr>
          <a:xfrm>
            <a:off x="10288992" y="4409897"/>
            <a:ext cx="68705" cy="988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" name="正方形/長方形 334"/>
          <p:cNvSpPr/>
          <p:nvPr/>
        </p:nvSpPr>
        <p:spPr>
          <a:xfrm>
            <a:off x="11906127" y="4522908"/>
            <a:ext cx="100592" cy="108775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" name="正方形/長方形 335"/>
          <p:cNvSpPr/>
          <p:nvPr/>
        </p:nvSpPr>
        <p:spPr>
          <a:xfrm>
            <a:off x="11696280" y="4522908"/>
            <a:ext cx="100592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" name="正方形/長方形 336"/>
          <p:cNvSpPr/>
          <p:nvPr/>
        </p:nvSpPr>
        <p:spPr>
          <a:xfrm>
            <a:off x="9069538" y="4668379"/>
            <a:ext cx="100592" cy="10877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" name="正方形/長方形 337"/>
          <p:cNvSpPr/>
          <p:nvPr/>
        </p:nvSpPr>
        <p:spPr>
          <a:xfrm>
            <a:off x="8861790" y="4668379"/>
            <a:ext cx="100592" cy="1087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" name="正方形/長方形 338"/>
          <p:cNvSpPr/>
          <p:nvPr/>
        </p:nvSpPr>
        <p:spPr>
          <a:xfrm>
            <a:off x="9367031" y="4891006"/>
            <a:ext cx="162000" cy="1332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" name="正方形/長方形 339"/>
          <p:cNvSpPr/>
          <p:nvPr/>
        </p:nvSpPr>
        <p:spPr>
          <a:xfrm>
            <a:off x="9223336" y="4891006"/>
            <a:ext cx="68223" cy="1332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" name="正方形/長方形 340"/>
          <p:cNvSpPr/>
          <p:nvPr/>
        </p:nvSpPr>
        <p:spPr>
          <a:xfrm>
            <a:off x="9299423" y="4891006"/>
            <a:ext cx="62021" cy="1332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" name="正方形/長方形 341"/>
          <p:cNvSpPr/>
          <p:nvPr/>
        </p:nvSpPr>
        <p:spPr>
          <a:xfrm>
            <a:off x="9012463" y="4891006"/>
            <a:ext cx="83132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" name="正方形/長方形 342"/>
          <p:cNvSpPr/>
          <p:nvPr/>
        </p:nvSpPr>
        <p:spPr>
          <a:xfrm>
            <a:off x="5029512" y="4388595"/>
            <a:ext cx="89254" cy="13320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" name="正方形/長方形 343"/>
          <p:cNvSpPr/>
          <p:nvPr/>
        </p:nvSpPr>
        <p:spPr>
          <a:xfrm>
            <a:off x="9447740" y="5454350"/>
            <a:ext cx="144000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" name="正方形/長方形 344"/>
          <p:cNvSpPr/>
          <p:nvPr/>
        </p:nvSpPr>
        <p:spPr>
          <a:xfrm>
            <a:off x="9303971" y="5454350"/>
            <a:ext cx="75045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" name="正方形/長方形 345"/>
          <p:cNvSpPr/>
          <p:nvPr/>
        </p:nvSpPr>
        <p:spPr>
          <a:xfrm>
            <a:off x="9383469" y="5454350"/>
            <a:ext cx="62021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" name="正方形/長方形 346"/>
          <p:cNvSpPr/>
          <p:nvPr/>
        </p:nvSpPr>
        <p:spPr>
          <a:xfrm>
            <a:off x="9096286" y="5453559"/>
            <a:ext cx="83132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" name="正方形/長方形 347"/>
          <p:cNvSpPr/>
          <p:nvPr/>
        </p:nvSpPr>
        <p:spPr>
          <a:xfrm>
            <a:off x="10195909" y="4891006"/>
            <a:ext cx="144000" cy="13320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" name="正方形/長方形 348"/>
          <p:cNvSpPr/>
          <p:nvPr/>
        </p:nvSpPr>
        <p:spPr>
          <a:xfrm>
            <a:off x="10052140" y="4891006"/>
            <a:ext cx="75045" cy="13320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" name="正方形/長方形 349"/>
          <p:cNvSpPr/>
          <p:nvPr/>
        </p:nvSpPr>
        <p:spPr>
          <a:xfrm>
            <a:off x="10131638" y="4891006"/>
            <a:ext cx="62021" cy="1332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" name="正方形/長方形 350"/>
          <p:cNvSpPr/>
          <p:nvPr/>
        </p:nvSpPr>
        <p:spPr>
          <a:xfrm>
            <a:off x="9844455" y="4891006"/>
            <a:ext cx="83132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" name="正方形/長方形 351"/>
          <p:cNvSpPr/>
          <p:nvPr/>
        </p:nvSpPr>
        <p:spPr>
          <a:xfrm>
            <a:off x="11206483" y="4891006"/>
            <a:ext cx="144000" cy="13320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" name="正方形/長方形 352"/>
          <p:cNvSpPr/>
          <p:nvPr/>
        </p:nvSpPr>
        <p:spPr>
          <a:xfrm>
            <a:off x="11353463" y="4891006"/>
            <a:ext cx="100592" cy="13320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" name="正方形/長方形 353"/>
          <p:cNvSpPr/>
          <p:nvPr/>
        </p:nvSpPr>
        <p:spPr>
          <a:xfrm>
            <a:off x="10250955" y="5403553"/>
            <a:ext cx="339975" cy="2617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" name="正方形/長方形 354"/>
          <p:cNvSpPr/>
          <p:nvPr/>
        </p:nvSpPr>
        <p:spPr>
          <a:xfrm>
            <a:off x="10816300" y="5363756"/>
            <a:ext cx="144000" cy="159271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" name="正方形/長方形 355"/>
          <p:cNvSpPr/>
          <p:nvPr/>
        </p:nvSpPr>
        <p:spPr>
          <a:xfrm>
            <a:off x="9781694" y="5463876"/>
            <a:ext cx="122123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" name="正方形/長方形 356"/>
          <p:cNvSpPr/>
          <p:nvPr/>
        </p:nvSpPr>
        <p:spPr>
          <a:xfrm>
            <a:off x="9239085" y="5791293"/>
            <a:ext cx="99886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" name="正方形/長方形 357"/>
          <p:cNvSpPr/>
          <p:nvPr/>
        </p:nvSpPr>
        <p:spPr>
          <a:xfrm>
            <a:off x="9654357" y="5791293"/>
            <a:ext cx="99886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" name="正方形/長方形 358"/>
          <p:cNvSpPr/>
          <p:nvPr/>
        </p:nvSpPr>
        <p:spPr>
          <a:xfrm>
            <a:off x="9342730" y="5791293"/>
            <a:ext cx="132949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" name="正方形/長方形 359"/>
          <p:cNvSpPr/>
          <p:nvPr/>
        </p:nvSpPr>
        <p:spPr>
          <a:xfrm>
            <a:off x="9758002" y="5791293"/>
            <a:ext cx="132949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" name="正方形/長方形 360"/>
          <p:cNvSpPr/>
          <p:nvPr/>
        </p:nvSpPr>
        <p:spPr>
          <a:xfrm>
            <a:off x="8284014" y="5791293"/>
            <a:ext cx="109875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" name="正方形/長方形 361"/>
          <p:cNvSpPr/>
          <p:nvPr/>
        </p:nvSpPr>
        <p:spPr>
          <a:xfrm>
            <a:off x="8580211" y="5791293"/>
            <a:ext cx="109875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" name="正方形/長方形 362"/>
          <p:cNvSpPr/>
          <p:nvPr/>
        </p:nvSpPr>
        <p:spPr>
          <a:xfrm>
            <a:off x="10506338" y="5790502"/>
            <a:ext cx="83132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" name="正方形/長方形 363"/>
          <p:cNvSpPr/>
          <p:nvPr/>
        </p:nvSpPr>
        <p:spPr>
          <a:xfrm>
            <a:off x="9944414" y="6027304"/>
            <a:ext cx="83132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" name="正方形/長方形 364"/>
          <p:cNvSpPr/>
          <p:nvPr/>
        </p:nvSpPr>
        <p:spPr>
          <a:xfrm>
            <a:off x="10619077" y="6027304"/>
            <a:ext cx="99886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" name="正方形/長方形 365"/>
          <p:cNvSpPr/>
          <p:nvPr/>
        </p:nvSpPr>
        <p:spPr>
          <a:xfrm>
            <a:off x="10147705" y="6027304"/>
            <a:ext cx="99886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" name="正方形/長方形 366"/>
          <p:cNvSpPr/>
          <p:nvPr/>
        </p:nvSpPr>
        <p:spPr>
          <a:xfrm>
            <a:off x="10255940" y="6027304"/>
            <a:ext cx="99886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8" name="正方形/長方形 367"/>
          <p:cNvSpPr/>
          <p:nvPr/>
        </p:nvSpPr>
        <p:spPr>
          <a:xfrm>
            <a:off x="10727343" y="6027304"/>
            <a:ext cx="99886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9" name="正方形/長方形 368"/>
          <p:cNvSpPr/>
          <p:nvPr/>
        </p:nvSpPr>
        <p:spPr>
          <a:xfrm>
            <a:off x="10356365" y="6027304"/>
            <a:ext cx="146244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0" name="正方形/長方形 369"/>
          <p:cNvSpPr/>
          <p:nvPr/>
        </p:nvSpPr>
        <p:spPr>
          <a:xfrm>
            <a:off x="10827229" y="6027304"/>
            <a:ext cx="146244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1" name="正方形/長方形 370"/>
          <p:cNvSpPr/>
          <p:nvPr/>
        </p:nvSpPr>
        <p:spPr>
          <a:xfrm>
            <a:off x="9997073" y="5463876"/>
            <a:ext cx="122123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2" name="正方形/長方形 371"/>
          <p:cNvSpPr/>
          <p:nvPr/>
        </p:nvSpPr>
        <p:spPr>
          <a:xfrm>
            <a:off x="10816300" y="5549854"/>
            <a:ext cx="144000" cy="159271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3" name="正方形/長方形 372"/>
          <p:cNvSpPr/>
          <p:nvPr/>
        </p:nvSpPr>
        <p:spPr>
          <a:xfrm>
            <a:off x="9447740" y="6210830"/>
            <a:ext cx="144000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4" name="正方形/長方形 373"/>
          <p:cNvSpPr/>
          <p:nvPr/>
        </p:nvSpPr>
        <p:spPr>
          <a:xfrm>
            <a:off x="9295455" y="6210830"/>
            <a:ext cx="82550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5" name="正方形/長方形 374"/>
          <p:cNvSpPr/>
          <p:nvPr/>
        </p:nvSpPr>
        <p:spPr>
          <a:xfrm>
            <a:off x="9383469" y="6210830"/>
            <a:ext cx="62021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6" name="正方形/長方形 375"/>
          <p:cNvSpPr/>
          <p:nvPr/>
        </p:nvSpPr>
        <p:spPr>
          <a:xfrm>
            <a:off x="9739910" y="6216316"/>
            <a:ext cx="75045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7" name="正方形/長方形 376"/>
          <p:cNvSpPr/>
          <p:nvPr/>
        </p:nvSpPr>
        <p:spPr>
          <a:xfrm>
            <a:off x="9959752" y="6217303"/>
            <a:ext cx="82550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8" name="正方形/長方形 377"/>
          <p:cNvSpPr/>
          <p:nvPr/>
        </p:nvSpPr>
        <p:spPr>
          <a:xfrm>
            <a:off x="8681961" y="6366290"/>
            <a:ext cx="90805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9" name="正方形/長方形 378"/>
          <p:cNvSpPr/>
          <p:nvPr/>
        </p:nvSpPr>
        <p:spPr>
          <a:xfrm>
            <a:off x="9533456" y="6366290"/>
            <a:ext cx="144000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0" name="正方形/長方形 379"/>
          <p:cNvSpPr/>
          <p:nvPr/>
        </p:nvSpPr>
        <p:spPr>
          <a:xfrm>
            <a:off x="11154808" y="6367851"/>
            <a:ext cx="99886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1" name="正方形/長方形 380"/>
          <p:cNvSpPr/>
          <p:nvPr/>
        </p:nvSpPr>
        <p:spPr>
          <a:xfrm>
            <a:off x="11255233" y="6367851"/>
            <a:ext cx="124482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2" name="正方形/長方形 381"/>
          <p:cNvSpPr/>
          <p:nvPr/>
        </p:nvSpPr>
        <p:spPr>
          <a:xfrm>
            <a:off x="11599197" y="6366290"/>
            <a:ext cx="102877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3" name="正方形/長方形 382"/>
          <p:cNvSpPr/>
          <p:nvPr/>
        </p:nvSpPr>
        <p:spPr>
          <a:xfrm>
            <a:off x="10924998" y="6522760"/>
            <a:ext cx="144000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4" name="正方形/長方形 383"/>
          <p:cNvSpPr/>
          <p:nvPr/>
        </p:nvSpPr>
        <p:spPr>
          <a:xfrm>
            <a:off x="10781229" y="6522760"/>
            <a:ext cx="75045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5" name="正方形/長方形 384"/>
          <p:cNvSpPr/>
          <p:nvPr/>
        </p:nvSpPr>
        <p:spPr>
          <a:xfrm>
            <a:off x="10860727" y="6522760"/>
            <a:ext cx="62021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6" name="正方形/長方形 385"/>
          <p:cNvSpPr/>
          <p:nvPr/>
        </p:nvSpPr>
        <p:spPr>
          <a:xfrm>
            <a:off x="10573544" y="6522760"/>
            <a:ext cx="83132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9" name="正方形/長方形 388"/>
          <p:cNvSpPr/>
          <p:nvPr/>
        </p:nvSpPr>
        <p:spPr>
          <a:xfrm>
            <a:off x="10136084" y="2128953"/>
            <a:ext cx="68705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0" name="正方形/長方形 389"/>
          <p:cNvSpPr/>
          <p:nvPr/>
        </p:nvSpPr>
        <p:spPr>
          <a:xfrm>
            <a:off x="10702911" y="2128952"/>
            <a:ext cx="68705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1" name="正方形/長方形 390"/>
          <p:cNvSpPr/>
          <p:nvPr/>
        </p:nvSpPr>
        <p:spPr>
          <a:xfrm>
            <a:off x="11162799" y="2124409"/>
            <a:ext cx="68705" cy="10877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2" name="フリーフォーム 391"/>
          <p:cNvSpPr/>
          <p:nvPr/>
        </p:nvSpPr>
        <p:spPr>
          <a:xfrm>
            <a:off x="10751560" y="2065411"/>
            <a:ext cx="432955" cy="64943"/>
          </a:xfrm>
          <a:custGeom>
            <a:avLst/>
            <a:gdLst>
              <a:gd name="connsiteX0" fmla="*/ 0 w 476250"/>
              <a:gd name="connsiteY0" fmla="*/ 66675 h 71437"/>
              <a:gd name="connsiteX1" fmla="*/ 0 w 476250"/>
              <a:gd name="connsiteY1" fmla="*/ 0 h 71437"/>
              <a:gd name="connsiteX2" fmla="*/ 476250 w 476250"/>
              <a:gd name="connsiteY2" fmla="*/ 0 h 71437"/>
              <a:gd name="connsiteX3" fmla="*/ 476250 w 476250"/>
              <a:gd name="connsiteY3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" h="71437">
                <a:moveTo>
                  <a:pt x="0" y="66675"/>
                </a:moveTo>
                <a:lnTo>
                  <a:pt x="0" y="0"/>
                </a:lnTo>
                <a:lnTo>
                  <a:pt x="476250" y="0"/>
                </a:lnTo>
                <a:lnTo>
                  <a:pt x="476250" y="71437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3" name="テキスト ボックス 392"/>
          <p:cNvSpPr txBox="1"/>
          <p:nvPr/>
        </p:nvSpPr>
        <p:spPr>
          <a:xfrm>
            <a:off x="10528221" y="1927720"/>
            <a:ext cx="98408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/>
              <a:t>ここで</a:t>
            </a:r>
            <a:r>
              <a:rPr lang="ja-JP" altLang="en-US" sz="500" dirty="0" smtClean="0">
                <a:solidFill>
                  <a:srgbClr val="FF0000"/>
                </a:solidFill>
              </a:rPr>
              <a:t>「転置が等しい」</a:t>
            </a:r>
            <a:r>
              <a:rPr lang="ja-JP" altLang="en-US" sz="500" dirty="0" smtClean="0"/>
              <a:t>を使う</a:t>
            </a:r>
            <a:endParaRPr kumimoji="1" lang="ja-JP" altLang="en-US" sz="500" dirty="0"/>
          </a:p>
        </p:txBody>
      </p:sp>
      <p:sp>
        <p:nvSpPr>
          <p:cNvPr id="394" name="正方形/長方形 393"/>
          <p:cNvSpPr/>
          <p:nvPr/>
        </p:nvSpPr>
        <p:spPr>
          <a:xfrm>
            <a:off x="11294234" y="6522760"/>
            <a:ext cx="83132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5" name="正方形/長方形 394"/>
          <p:cNvSpPr/>
          <p:nvPr/>
        </p:nvSpPr>
        <p:spPr>
          <a:xfrm>
            <a:off x="8393573" y="6522760"/>
            <a:ext cx="75045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6" name="正方形/長方形 395"/>
          <p:cNvSpPr/>
          <p:nvPr/>
        </p:nvSpPr>
        <p:spPr>
          <a:xfrm>
            <a:off x="8942560" y="6922758"/>
            <a:ext cx="99886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7" name="正方形/長方形 396"/>
          <p:cNvSpPr/>
          <p:nvPr/>
        </p:nvSpPr>
        <p:spPr>
          <a:xfrm>
            <a:off x="8736974" y="6922758"/>
            <a:ext cx="83132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8" name="正方形/長方形 397"/>
          <p:cNvSpPr/>
          <p:nvPr/>
        </p:nvSpPr>
        <p:spPr>
          <a:xfrm>
            <a:off x="9527574" y="6922758"/>
            <a:ext cx="108000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9" name="正方形/長方形 398"/>
          <p:cNvSpPr/>
          <p:nvPr/>
        </p:nvSpPr>
        <p:spPr>
          <a:xfrm>
            <a:off x="9061050" y="6922758"/>
            <a:ext cx="99886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0" name="正方形/長方形 399"/>
          <p:cNvSpPr/>
          <p:nvPr/>
        </p:nvSpPr>
        <p:spPr>
          <a:xfrm>
            <a:off x="9650596" y="6922758"/>
            <a:ext cx="109875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1" name="正方形/長方形 400"/>
          <p:cNvSpPr/>
          <p:nvPr/>
        </p:nvSpPr>
        <p:spPr>
          <a:xfrm>
            <a:off x="10622681" y="6922758"/>
            <a:ext cx="1008000" cy="131618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2" name="正方形/長方形 401"/>
          <p:cNvSpPr/>
          <p:nvPr/>
        </p:nvSpPr>
        <p:spPr>
          <a:xfrm>
            <a:off x="9953305" y="6922758"/>
            <a:ext cx="531601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テキスト ボックス 402"/>
              <p:cNvSpPr txBox="1"/>
              <p:nvPr/>
            </p:nvSpPr>
            <p:spPr>
              <a:xfrm>
                <a:off x="8147472" y="7090497"/>
                <a:ext cx="4209628" cy="138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800" b="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ja-JP" sz="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sz="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8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8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sz="8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8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8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altLang="ja-JP" sz="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8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8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</m:e>
                    </m:d>
                    <m:r>
                      <a:rPr lang="en-US" altLang="ja-JP" sz="8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sz="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sz="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ja-JP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8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8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altLang="ja-JP" sz="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ja-JP" sz="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ja-JP" sz="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800" b="1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ja-JP" sz="80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altLang="ja-JP" sz="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ja-JP" sz="800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ja-JP" sz="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sz="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ja-JP" sz="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ja-JP" sz="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ja-JP" sz="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8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ja-JP" sz="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8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03" name="テキスト ボックス 4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472" y="7090497"/>
                <a:ext cx="4209628" cy="138949"/>
              </a:xfrm>
              <a:prstGeom prst="rect">
                <a:avLst/>
              </a:prstGeom>
              <a:blipFill rotWithShape="0">
                <a:blip r:embed="rId9"/>
                <a:stretch>
                  <a:fillRect l="-290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5" name="正方形/長方形 404"/>
          <p:cNvSpPr/>
          <p:nvPr/>
        </p:nvSpPr>
        <p:spPr>
          <a:xfrm>
            <a:off x="10501853" y="7103161"/>
            <a:ext cx="176955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6" name="正方形/長方形 405"/>
          <p:cNvSpPr/>
          <p:nvPr/>
        </p:nvSpPr>
        <p:spPr>
          <a:xfrm>
            <a:off x="11086759" y="7103161"/>
            <a:ext cx="176955" cy="13161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7" name="テキスト ボックス 406"/>
          <p:cNvSpPr txBox="1"/>
          <p:nvPr/>
        </p:nvSpPr>
        <p:spPr>
          <a:xfrm>
            <a:off x="10072758" y="7191043"/>
            <a:ext cx="1482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rgbClr val="00B0F0"/>
                </a:solidFill>
              </a:rPr>
              <a:t>各固有ベクトル方向に</a:t>
            </a:r>
            <a:endParaRPr lang="en-US" altLang="ja-JP" sz="600" dirty="0" smtClean="0">
              <a:solidFill>
                <a:srgbClr val="00B0F0"/>
              </a:solidFill>
            </a:endParaRPr>
          </a:p>
          <a:p>
            <a:r>
              <a:rPr lang="ja-JP" altLang="en-US" sz="600" dirty="0" smtClean="0">
                <a:solidFill>
                  <a:srgbClr val="00B0F0"/>
                </a:solidFill>
              </a:rPr>
              <a:t>射影したときの長さ</a:t>
            </a:r>
            <a:r>
              <a:rPr lang="en-US" altLang="ja-JP" sz="600" dirty="0" smtClean="0">
                <a:solidFill>
                  <a:srgbClr val="00B0F0"/>
                </a:solidFill>
              </a:rPr>
              <a:t>(</a:t>
            </a:r>
            <a:r>
              <a:rPr lang="ja-JP" altLang="en-US" sz="600" dirty="0" smtClean="0">
                <a:solidFill>
                  <a:srgbClr val="00B0F0"/>
                </a:solidFill>
              </a:rPr>
              <a:t>内積</a:t>
            </a:r>
            <a:r>
              <a:rPr lang="en-US" altLang="ja-JP" sz="600" dirty="0" smtClean="0">
                <a:solidFill>
                  <a:srgbClr val="00B0F0"/>
                </a:solidFill>
              </a:rPr>
              <a:t>)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408" name="テキスト ボックス 407"/>
          <p:cNvSpPr txBox="1"/>
          <p:nvPr/>
        </p:nvSpPr>
        <p:spPr>
          <a:xfrm>
            <a:off x="11037718" y="7205449"/>
            <a:ext cx="10162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chemeClr val="accent4">
                    <a:lumMod val="75000"/>
                  </a:schemeClr>
                </a:solidFill>
              </a:rPr>
              <a:t>固有ベクトルの線形結合</a:t>
            </a:r>
            <a:endParaRPr kumimoji="1" lang="ja-JP" altLang="en-US" sz="600" dirty="0">
              <a:solidFill>
                <a:schemeClr val="accent4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テキスト ボックス 408"/>
              <p:cNvSpPr txBox="1"/>
              <p:nvPr/>
            </p:nvSpPr>
            <p:spPr>
              <a:xfrm>
                <a:off x="8347334" y="7431005"/>
                <a:ext cx="3484100" cy="1087990"/>
              </a:xfrm>
              <a:prstGeom prst="rect">
                <a:avLst/>
              </a:prstGeom>
              <a:noFill/>
              <a:ln w="6350"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900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9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kumimoji="1" lang="en-US" altLang="ja-JP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ja-JP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ja-JP" sz="9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9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9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kumimoji="1" lang="en-US" altLang="ja-JP" sz="9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kumimoji="1" lang="en-US" altLang="ja-JP" sz="9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ja-JP" sz="9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kumimoji="1" lang="en-US" altLang="ja-JP" sz="900" dirty="0" smtClean="0"/>
              </a:p>
              <a:p>
                <a:r>
                  <a:rPr lang="en-US" altLang="ja-JP" sz="900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ja-JP" sz="9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l-GR" altLang="ja-JP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ja-JP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9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altLang="ja-JP" sz="9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Λ</m:t>
                                    </m:r>
                                    <m:sSup>
                                      <m:sSupPr>
                                        <m:ctrlPr>
                                          <a:rPr lang="en-US" altLang="ja-JP" sz="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9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90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9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ja-JP" sz="9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9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ja-JP" sz="9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  <m:sSup>
                                  <m:sSupPr>
                                    <m:ctrlPr>
                                      <a:rPr lang="en-US" altLang="ja-JP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90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ja-JP" sz="9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9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m:rPr>
                                <m:sty m:val="p"/>
                              </m:rPr>
                              <a:rPr lang="el-GR" altLang="ja-JP" sz="9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9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9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ja-JP" sz="900" dirty="0"/>
              </a:p>
              <a:p>
                <a:r>
                  <a:rPr lang="en-US" altLang="ja-JP" sz="900" dirty="0"/>
                  <a:t> </a:t>
                </a:r>
                <a:r>
                  <a:rPr lang="en-US" altLang="ja-JP" sz="9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ja-JP" sz="9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l-GR" altLang="ja-JP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9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m:rPr>
                                <m:sty m:val="p"/>
                              </m:rPr>
                              <a:rPr lang="el-GR" altLang="ja-JP" sz="9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9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9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ja-JP" sz="9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m:rPr>
                                <m:sty m:val="p"/>
                              </m:rPr>
                              <a:rPr lang="el-GR" altLang="ja-JP" sz="9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9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9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9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l-GR" altLang="ja-JP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l-GR" altLang="ja-JP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9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ja-JP" sz="9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9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ja-JP" sz="9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9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l-GR" altLang="ja-JP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kumimoji="1" lang="en-US" altLang="ja-JP" sz="900" dirty="0" smtClean="0"/>
              </a:p>
              <a:p>
                <a:r>
                  <a:rPr lang="en-US" altLang="ja-JP" sz="900" dirty="0"/>
                  <a:t> </a:t>
                </a:r>
                <a:r>
                  <a:rPr lang="en-US" altLang="ja-JP" sz="9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ja-JP" sz="9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l-GR" altLang="ja-JP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9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sz="9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ja-JP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ja-JP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9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l-GR" altLang="ja-JP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9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l-GR" altLang="ja-JP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sz="9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ja-JP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ja-JP" sz="900" dirty="0" smtClean="0"/>
              </a:p>
              <a:p>
                <a:r>
                  <a:rPr lang="en-US" altLang="ja-JP" sz="900" dirty="0"/>
                  <a:t> </a:t>
                </a:r>
                <a:r>
                  <a:rPr lang="en-US" altLang="ja-JP" sz="9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ja-JP" sz="9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9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9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9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900" b="1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sz="9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9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900" b="1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sz="9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ja-JP" sz="9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9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ja-JP" sz="90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900" b="1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sz="9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900" b="0" i="0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ja-JP" sz="900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900" b="1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sz="9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ja-JP" sz="90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9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9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9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9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9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ja-JP" sz="9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9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9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ja-JP" sz="90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</m:oMath>
                </a14:m>
                <a:endParaRPr kumimoji="1" lang="en-US" altLang="ja-JP" sz="900" dirty="0" smtClean="0"/>
              </a:p>
            </p:txBody>
          </p:sp>
        </mc:Choice>
        <mc:Fallback xmlns="">
          <p:sp>
            <p:nvSpPr>
              <p:cNvPr id="409" name="テキスト ボックス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334" y="7431005"/>
                <a:ext cx="3484100" cy="1087990"/>
              </a:xfrm>
              <a:prstGeom prst="rect">
                <a:avLst/>
              </a:prstGeom>
              <a:blipFill rotWithShape="0">
                <a:blip r:embed="rId10"/>
                <a:stretch>
                  <a:fillRect l="-524" t="-559" b="-1676"/>
                </a:stretch>
              </a:blipFill>
              <a:ln w="63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" name="フリーフォーム 409"/>
          <p:cNvSpPr/>
          <p:nvPr/>
        </p:nvSpPr>
        <p:spPr>
          <a:xfrm>
            <a:off x="11684000" y="6497320"/>
            <a:ext cx="673100" cy="1028700"/>
          </a:xfrm>
          <a:custGeom>
            <a:avLst/>
            <a:gdLst>
              <a:gd name="connsiteX0" fmla="*/ 152400 w 673100"/>
              <a:gd name="connsiteY0" fmla="*/ 1028700 h 1028700"/>
              <a:gd name="connsiteX1" fmla="*/ 673100 w 673100"/>
              <a:gd name="connsiteY1" fmla="*/ 1028700 h 1028700"/>
              <a:gd name="connsiteX2" fmla="*/ 673100 w 673100"/>
              <a:gd name="connsiteY2" fmla="*/ 0 h 1028700"/>
              <a:gd name="connsiteX3" fmla="*/ 0 w 673100"/>
              <a:gd name="connsiteY3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100" h="1028700">
                <a:moveTo>
                  <a:pt x="152400" y="1028700"/>
                </a:moveTo>
                <a:lnTo>
                  <a:pt x="673100" y="1028700"/>
                </a:lnTo>
                <a:lnTo>
                  <a:pt x="673100" y="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057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:6.4 </a:t>
            </a:r>
            <a:r>
              <a:rPr lang="ja-JP" altLang="en-US" sz="3200" dirty="0" smtClean="0"/>
              <a:t>対</a:t>
            </a:r>
            <a:r>
              <a:rPr lang="ja-JP" altLang="en-US" sz="3200" dirty="0"/>
              <a:t>称</a:t>
            </a:r>
            <a:r>
              <a:rPr lang="ja-JP" altLang="en-US" sz="3200" dirty="0" smtClean="0"/>
              <a:t>行列</a:t>
            </a:r>
            <a:endParaRPr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4005331" cy="504732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22553"/>
          <a:stretch/>
        </p:blipFill>
        <p:spPr>
          <a:xfrm>
            <a:off x="4030007" y="679904"/>
            <a:ext cx="4059539" cy="446879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27473"/>
          <a:stretch/>
        </p:blipFill>
        <p:spPr>
          <a:xfrm>
            <a:off x="8168434" y="679904"/>
            <a:ext cx="4071585" cy="440766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995" y="5087570"/>
            <a:ext cx="4059539" cy="131302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6" y="5727224"/>
            <a:ext cx="4011575" cy="125758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72084"/>
          <a:stretch/>
        </p:blipFill>
        <p:spPr>
          <a:xfrm>
            <a:off x="4037913" y="5224895"/>
            <a:ext cx="4071585" cy="169660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16418" y="949059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25444" y="949059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98380" y="949059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05480" y="949059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863012" y="949059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089507" y="949059"/>
            <a:ext cx="100592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86264" y="949059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00413" y="949059"/>
            <a:ext cx="68705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507921" y="949059"/>
            <a:ext cx="68705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798168" y="949059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02708" y="1250456"/>
            <a:ext cx="6870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81234" y="1250456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69118" y="1250456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88030" y="1250456"/>
            <a:ext cx="68705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96563" y="1250456"/>
            <a:ext cx="6870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326" y="1250456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458210" y="1250456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77122" y="1250456"/>
            <a:ext cx="68705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012349" y="1249681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773176" y="1105401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943970" y="1101459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51413" y="1101459"/>
            <a:ext cx="100592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19025" y="1417147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16493" y="1909721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277934" y="1909721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598455" y="1909721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543681" y="1909721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686339" y="1909721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400488" y="1909721"/>
            <a:ext cx="68705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360411" y="1909721"/>
            <a:ext cx="68705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36369" y="1909721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761915" y="1688789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007948" y="1688789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49705" y="2300246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8481" y="2269811"/>
            <a:ext cx="540000" cy="19158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720347" y="2298529"/>
            <a:ext cx="82333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687366" y="2298528"/>
            <a:ext cx="823333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45133" y="2513591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956921" y="2513591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442815" y="251359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49959" y="2678982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71273" y="2678982"/>
            <a:ext cx="91447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82922" y="3340393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70806" y="3340393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82922" y="2970533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70806" y="2970533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364983" y="2970533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448978" y="2970533"/>
            <a:ext cx="68705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366511" y="3351559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450506" y="3351559"/>
            <a:ext cx="68705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705480" y="2910612"/>
            <a:ext cx="576000" cy="2549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705480" y="3291872"/>
            <a:ext cx="576000" cy="2549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416309" y="2900280"/>
            <a:ext cx="121716" cy="2821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2417837" y="3281306"/>
            <a:ext cx="121716" cy="28213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3428727" y="2902527"/>
            <a:ext cx="121716" cy="2821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3430255" y="3283553"/>
            <a:ext cx="121716" cy="282135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718322" y="2982902"/>
            <a:ext cx="64800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2718322" y="3363874"/>
            <a:ext cx="64800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33010" y="3661122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777078" y="1688789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35230" y="3661121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713186" y="3666771"/>
            <a:ext cx="287003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165948" y="3666771"/>
            <a:ext cx="196027" cy="11965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218980" y="3818473"/>
            <a:ext cx="755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853452" y="3974656"/>
            <a:ext cx="6245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27433" y="3974655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246953" y="4283201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2736918" y="4283201"/>
            <a:ext cx="287003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62404" y="4443664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35508" y="5143325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153702" y="5143325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2337434" y="5143325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606156" y="5543375"/>
            <a:ext cx="10059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065356" y="5537691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2713559" y="5544228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5335" y="6323337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270152" y="6323337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45134" y="6460235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3131449" y="5727751"/>
            <a:ext cx="43200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540428" y="6460235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216493" y="5883406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4987796" y="699591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5540247" y="1004308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801037" y="951899"/>
            <a:ext cx="223526" cy="24732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427605" y="5724542"/>
            <a:ext cx="432000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969459" y="6033903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933031" y="6034884"/>
            <a:ext cx="26823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2498892" y="6033902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972137" y="6033902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275256" y="6461637"/>
            <a:ext cx="10059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2453168" y="6305715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361126" y="6826541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4475226" y="437907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862314" y="3359111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6895171" y="579635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7106220" y="579635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7558657" y="6153370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4194500" y="547487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7366325" y="547487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6880157" y="661311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4227112" y="661311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5774366" y="702997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6747494" y="702996"/>
            <a:ext cx="28700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6446202" y="933635"/>
            <a:ext cx="28700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6543979" y="1084515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7051577" y="1324114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376662" y="1718903"/>
            <a:ext cx="28700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6474439" y="1869783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295625" y="2344452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4504038" y="2344452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6871275" y="2573417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7111241" y="2573417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7264555" y="2573417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4709196" y="2978424"/>
            <a:ext cx="218295" cy="2504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481634" y="2978424"/>
            <a:ext cx="218295" cy="2504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4241415" y="2978424"/>
            <a:ext cx="218295" cy="2504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7187898" y="2573417"/>
            <a:ext cx="6870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5052643" y="2978424"/>
            <a:ext cx="290552" cy="25043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6201181" y="3043814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6412572" y="3043814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6565886" y="3043814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6489229" y="3043814"/>
            <a:ext cx="6870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6139185" y="3359111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4874155" y="3594944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5102055" y="3594944"/>
            <a:ext cx="14727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6448195" y="3594944"/>
            <a:ext cx="831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6679838" y="3594944"/>
            <a:ext cx="14727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5719498" y="3594944"/>
            <a:ext cx="831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4417858" y="3359111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672772" y="3359111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4055615" y="3594944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4208929" y="3594944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4132272" y="3594944"/>
            <a:ext cx="6870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7812293" y="3594944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6760608" y="3908478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5042773" y="4069078"/>
            <a:ext cx="831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5274416" y="4069078"/>
            <a:ext cx="14727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6308080" y="4069078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7660392" y="4069078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7936752" y="4069078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4165061" y="4220455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4685472" y="4376329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4838786" y="4376329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4762129" y="4376329"/>
            <a:ext cx="6870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6343662" y="4530009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6496976" y="4530009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6420319" y="4530009"/>
            <a:ext cx="6870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7407892" y="4530009"/>
            <a:ext cx="6870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7604263" y="4383837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7051576" y="4530009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047071" y="4680830"/>
            <a:ext cx="831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5697663" y="4680830"/>
            <a:ext cx="28086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5404420" y="4680830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042431" y="4680829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4541826" y="4842754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6085106" y="4994115"/>
            <a:ext cx="28086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6663665" y="4994114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4682767" y="5943232"/>
            <a:ext cx="280862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5347958" y="5791588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7371088" y="5791588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5903836" y="6153184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6319727" y="6153184"/>
            <a:ext cx="82329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9231502" y="1334854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9358502" y="1619616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9427728" y="1772087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10256403" y="2211435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9523404" y="1334854"/>
            <a:ext cx="6245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9436857" y="1334854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9585863" y="1334854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9609713" y="1619616"/>
            <a:ext cx="6245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9523166" y="1619616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9672172" y="1619616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0555477" y="1181862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1176538" y="1772087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8600026" y="1772087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10332496" y="2211435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10538204" y="2211435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11786586" y="2211435"/>
            <a:ext cx="9144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11227631" y="2374165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11470518" y="2374165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11310765" y="2535603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9972503" y="2840453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8224424" y="2840453"/>
            <a:ext cx="12171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8235071" y="2535603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8908561" y="3275275"/>
            <a:ext cx="147277" cy="192702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9143779" y="3275275"/>
            <a:ext cx="100592" cy="192702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9061898" y="3275275"/>
            <a:ext cx="75576" cy="192702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9491094" y="3114861"/>
            <a:ext cx="147277" cy="54626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9960960" y="3275275"/>
            <a:ext cx="100592" cy="192702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9879079" y="3275275"/>
            <a:ext cx="75576" cy="192702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10418013" y="3275275"/>
            <a:ext cx="100592" cy="192702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10336132" y="3275275"/>
            <a:ext cx="75576" cy="192702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8356702" y="2374165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8656070" y="2535603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8497357" y="2840453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11744225" y="2840453"/>
            <a:ext cx="7557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12073823" y="2840453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11668897" y="2840453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8807538" y="1772087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11081410" y="1619616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11428778" y="1772087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11553652" y="2374165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10625878" y="2211435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10211057" y="2840453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9185383" y="2535603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8693061" y="237416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8545307" y="2535603"/>
            <a:ext cx="1106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10878336" y="3137633"/>
            <a:ext cx="12171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8878878" y="4037145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9527378" y="432646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11958733" y="2840453"/>
            <a:ext cx="1106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11768559" y="4326462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11399084" y="4326640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11475177" y="4326640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11680885" y="4326640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10838857" y="3891652"/>
            <a:ext cx="12171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8634791" y="4038963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11526012" y="3891652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11887559" y="3728494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11761925" y="3728494"/>
            <a:ext cx="12171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11988151" y="3728494"/>
            <a:ext cx="12171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8447061" y="4340108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8670227" y="4328534"/>
            <a:ext cx="12171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正方形/長方形 237"/>
          <p:cNvSpPr/>
          <p:nvPr/>
        </p:nvSpPr>
        <p:spPr>
          <a:xfrm>
            <a:off x="9032739" y="4416027"/>
            <a:ext cx="12171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正方形/長方形 238"/>
          <p:cNvSpPr/>
          <p:nvPr/>
        </p:nvSpPr>
        <p:spPr>
          <a:xfrm>
            <a:off x="9808946" y="4270755"/>
            <a:ext cx="12171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10038137" y="4410356"/>
            <a:ext cx="12171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11152055" y="2374164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8455790" y="4620949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9891792" y="4620949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10159725" y="4620949"/>
            <a:ext cx="12171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9153452" y="4782927"/>
            <a:ext cx="12171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8891133" y="4782927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10073812" y="4782926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11636786" y="4619336"/>
            <a:ext cx="12171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8251475" y="5156578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9149636" y="5128001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9786670" y="5128001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11562804" y="5128001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11265492" y="512800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11461616" y="5128001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11636288" y="5128001"/>
            <a:ext cx="7557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7084489" y="6613111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4867981" y="5624430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11051207" y="3255207"/>
            <a:ext cx="342692" cy="405913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8717980" y="2202415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正方形/長方形 259"/>
          <p:cNvSpPr/>
          <p:nvPr/>
        </p:nvSpPr>
        <p:spPr>
          <a:xfrm>
            <a:off x="10939384" y="3728494"/>
            <a:ext cx="26091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10331863" y="3728494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8310977" y="2535603"/>
            <a:ext cx="7557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9855466" y="3196172"/>
            <a:ext cx="227688" cy="350698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10853722" y="3116523"/>
            <a:ext cx="175883" cy="550248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11625261" y="2816678"/>
            <a:ext cx="566739" cy="166509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10881617" y="5359842"/>
            <a:ext cx="28800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9043321" y="535984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正方形/長方形 269"/>
          <p:cNvSpPr/>
          <p:nvPr/>
        </p:nvSpPr>
        <p:spPr>
          <a:xfrm>
            <a:off x="11531847" y="3728494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11786520" y="5359842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正方形/長方形 271"/>
          <p:cNvSpPr/>
          <p:nvPr/>
        </p:nvSpPr>
        <p:spPr>
          <a:xfrm>
            <a:off x="11489208" y="535984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正方形/長方形 272"/>
          <p:cNvSpPr/>
          <p:nvPr/>
        </p:nvSpPr>
        <p:spPr>
          <a:xfrm>
            <a:off x="11685332" y="5359842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正方形/長方形 273"/>
          <p:cNvSpPr/>
          <p:nvPr/>
        </p:nvSpPr>
        <p:spPr>
          <a:xfrm>
            <a:off x="11860004" y="5359842"/>
            <a:ext cx="7557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正方形/長方形 274"/>
          <p:cNvSpPr/>
          <p:nvPr/>
        </p:nvSpPr>
        <p:spPr>
          <a:xfrm>
            <a:off x="9533387" y="5522851"/>
            <a:ext cx="6870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正方形/長方形 275"/>
          <p:cNvSpPr/>
          <p:nvPr/>
        </p:nvSpPr>
        <p:spPr>
          <a:xfrm>
            <a:off x="9174158" y="5522851"/>
            <a:ext cx="83134" cy="11965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正方形/長方形 276"/>
          <p:cNvSpPr/>
          <p:nvPr/>
        </p:nvSpPr>
        <p:spPr>
          <a:xfrm>
            <a:off x="9370282" y="5522851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正方形/長方形 277"/>
          <p:cNvSpPr/>
          <p:nvPr/>
        </p:nvSpPr>
        <p:spPr>
          <a:xfrm>
            <a:off x="9606871" y="5522851"/>
            <a:ext cx="7557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正方形/長方形 278"/>
          <p:cNvSpPr/>
          <p:nvPr/>
        </p:nvSpPr>
        <p:spPr>
          <a:xfrm>
            <a:off x="11818714" y="5522851"/>
            <a:ext cx="6870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11655609" y="5522851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正方形/長方形 280"/>
          <p:cNvSpPr/>
          <p:nvPr/>
        </p:nvSpPr>
        <p:spPr>
          <a:xfrm>
            <a:off x="11892198" y="5522851"/>
            <a:ext cx="7557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10387447" y="5522851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9855466" y="5675224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正方形/長方形 283"/>
          <p:cNvSpPr/>
          <p:nvPr/>
        </p:nvSpPr>
        <p:spPr>
          <a:xfrm>
            <a:off x="10073812" y="5675224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10647341" y="5675224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11901051" y="5675224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8922053" y="5835478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正方形/長方形 288"/>
          <p:cNvSpPr/>
          <p:nvPr/>
        </p:nvSpPr>
        <p:spPr>
          <a:xfrm>
            <a:off x="8717980" y="5831894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正方形/長方形 290"/>
          <p:cNvSpPr/>
          <p:nvPr/>
        </p:nvSpPr>
        <p:spPr>
          <a:xfrm>
            <a:off x="8969798" y="6047736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正方形/長方形 291"/>
          <p:cNvSpPr/>
          <p:nvPr/>
        </p:nvSpPr>
        <p:spPr>
          <a:xfrm>
            <a:off x="8672486" y="6047736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正方形/長方形 292"/>
          <p:cNvSpPr/>
          <p:nvPr/>
        </p:nvSpPr>
        <p:spPr>
          <a:xfrm>
            <a:off x="8868610" y="6047736"/>
            <a:ext cx="10059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正方形/長方形 293"/>
          <p:cNvSpPr/>
          <p:nvPr/>
        </p:nvSpPr>
        <p:spPr>
          <a:xfrm>
            <a:off x="9043282" y="6047736"/>
            <a:ext cx="7557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正方形/長方形 294"/>
          <p:cNvSpPr/>
          <p:nvPr/>
        </p:nvSpPr>
        <p:spPr>
          <a:xfrm>
            <a:off x="10115379" y="6047736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正方形/長方形 295"/>
          <p:cNvSpPr/>
          <p:nvPr/>
        </p:nvSpPr>
        <p:spPr>
          <a:xfrm>
            <a:off x="10328574" y="6047736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正方形/長方形 296"/>
          <p:cNvSpPr/>
          <p:nvPr/>
        </p:nvSpPr>
        <p:spPr>
          <a:xfrm>
            <a:off x="10938465" y="6047736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正方形/長方形 297"/>
          <p:cNvSpPr/>
          <p:nvPr/>
        </p:nvSpPr>
        <p:spPr>
          <a:xfrm>
            <a:off x="11130208" y="6047736"/>
            <a:ext cx="8313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正方形/長方形 298"/>
          <p:cNvSpPr/>
          <p:nvPr/>
        </p:nvSpPr>
        <p:spPr>
          <a:xfrm>
            <a:off x="11823477" y="6047736"/>
            <a:ext cx="270000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57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0" y="0"/>
            <a:ext cx="8215086" cy="6920243"/>
            <a:chOff x="0" y="0"/>
            <a:chExt cx="10367356" cy="873327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136325" cy="3764606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410" y="0"/>
              <a:ext cx="5143946" cy="7605419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4"/>
            <a:srcRect r="2928"/>
            <a:stretch/>
          </p:blipFill>
          <p:spPr>
            <a:xfrm>
              <a:off x="5223410" y="7605419"/>
              <a:ext cx="5126487" cy="1127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491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:6.5 </a:t>
            </a:r>
            <a:r>
              <a:rPr lang="ja-JP" altLang="en-US" sz="3200" dirty="0" smtClean="0"/>
              <a:t>正定値行列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159"/>
            <a:ext cx="3977797" cy="10794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592"/>
            <a:ext cx="3983761" cy="59935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974" y="647997"/>
            <a:ext cx="3953942" cy="27552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974" y="3450266"/>
            <a:ext cx="3953942" cy="30832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61878"/>
          <a:stretch/>
        </p:blipFill>
        <p:spPr>
          <a:xfrm>
            <a:off x="4124993" y="6533505"/>
            <a:ext cx="3959905" cy="22802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167" y="4275908"/>
            <a:ext cx="3971833" cy="496180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39882" b="1"/>
          <a:stretch/>
        </p:blipFill>
        <p:spPr>
          <a:xfrm>
            <a:off x="8226131" y="679904"/>
            <a:ext cx="3959905" cy="3596003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456995" y="1293174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68549" y="2893635"/>
            <a:ext cx="509964" cy="16150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23632" y="988636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71594" y="1448217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73751" y="1807786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97362" y="833973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65548" y="829782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23632" y="1952294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02276" y="2335675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76108" y="2721437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063669" y="2721437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45014" y="2721437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25350" y="2904791"/>
            <a:ext cx="12171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734870" y="2904790"/>
            <a:ext cx="12171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98137" y="3407995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89921" y="3407995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0784" y="4003308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495575" y="3417701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042081" y="3417701"/>
            <a:ext cx="378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117656" y="3994312"/>
            <a:ext cx="34363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709912" y="4337212"/>
            <a:ext cx="31239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123060" y="433721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54509" y="4341156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50784" y="4681385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271565" y="4681385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154142" y="4682689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349647" y="3987832"/>
            <a:ext cx="19602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404090" y="4334608"/>
            <a:ext cx="17820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418846" y="4681385"/>
            <a:ext cx="17820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978965" y="5115831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310148" y="6420995"/>
            <a:ext cx="10059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01518" y="642099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433849" y="6890101"/>
            <a:ext cx="10059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13952" y="6890101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034108" y="4908542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034233" y="4908542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466764" y="5682449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492958" y="5981180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023852" y="5226140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714414" y="5145858"/>
            <a:ext cx="224423" cy="28021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769433" y="3978449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4248963" y="3678616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749651" y="3678616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555560" y="3678616"/>
            <a:ext cx="6245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060715" y="3678616"/>
            <a:ext cx="6245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079831" y="3837860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555827" y="3678616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625116" y="2620832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693555" y="2620832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873448" y="2620832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555560" y="2894051"/>
            <a:ext cx="77367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705105" y="2894050"/>
            <a:ext cx="77367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836548" y="2887476"/>
            <a:ext cx="851046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519647" y="1276232"/>
            <a:ext cx="242991" cy="25491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257308" y="2025615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195108" y="1705651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7862091" y="1708032"/>
            <a:ext cx="10059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886391" y="814887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60743" y="5665938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438421" y="6277858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635048" y="5504943"/>
            <a:ext cx="21940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19434" y="5660223"/>
            <a:ext cx="30928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886429" y="5815598"/>
            <a:ext cx="30928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362200" y="5974829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2990773" y="5974829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7195594" y="2174567"/>
            <a:ext cx="2870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7577883" y="2174567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738322" y="2174567"/>
            <a:ext cx="360000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324452" y="3678616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622399" y="3678616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856665" y="3678616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622897" y="3678616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829607" y="3678616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127467" y="3678616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245593" y="3678616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4153322" y="3837860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267491" y="3837860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518045" y="3837860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952389" y="3837860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6164825" y="3837860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422432" y="5660223"/>
            <a:ext cx="360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3340302" y="5660223"/>
            <a:ext cx="25560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493193" y="5815598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99908" y="5815598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915202" y="5817229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49560" y="5517196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790833" y="5517196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7339095" y="4133558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6500895" y="4133558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7334347" y="3674616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7768994" y="3678616"/>
            <a:ext cx="9144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7094415" y="397844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6574054" y="397844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7614776" y="397844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7855488" y="397844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7220086" y="4133558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7428999" y="4133558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6584449" y="4133558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6391411" y="4133558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7594033" y="3831777"/>
            <a:ext cx="100592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4162562" y="4133558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4249060" y="4289133"/>
            <a:ext cx="38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5581068" y="4289133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6336591" y="4285958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6301143" y="4597721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6161757" y="4597721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6381829" y="4597721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4248921" y="4597389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4645062" y="4597389"/>
            <a:ext cx="360000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374278" y="490854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4777717" y="490854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894639" y="490854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6129001" y="490854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4875799" y="5226140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5110161" y="5226140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5401399" y="5226140"/>
            <a:ext cx="19602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6055825" y="5146680"/>
            <a:ext cx="91447" cy="27857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320515" y="568244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5554877" y="568244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5345986" y="5981180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5580348" y="5981180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4560592" y="636116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4811319" y="636116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267990" y="6361167"/>
            <a:ext cx="2870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5037173" y="636116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5318134" y="636116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6690260" y="636116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6971221" y="636116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6380110" y="5218973"/>
            <a:ext cx="5161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6971221" y="5218973"/>
            <a:ext cx="5161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6706017" y="5218973"/>
            <a:ext cx="5161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6722369" y="5682449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938383" y="5682449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7912252" y="5682449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4279936" y="5848011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6706017" y="5848011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7012788" y="5848011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5637128" y="5848011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5840464" y="5848011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4641651" y="5682449"/>
            <a:ext cx="396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7976652" y="568244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6763831" y="5848011"/>
            <a:ext cx="10474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7073309" y="5848011"/>
            <a:ext cx="10474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4337638" y="5848011"/>
            <a:ext cx="8241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025574" y="5218973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6757371" y="5218973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6430331" y="5218973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5076224" y="6553269"/>
            <a:ext cx="2870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5749651" y="6553269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6149379" y="6553269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5596883" y="655326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5831245" y="655326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5991079" y="655326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6222266" y="655326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4902562" y="6553269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5394993" y="6553269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5190524" y="6702494"/>
            <a:ext cx="2870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7663186" y="6553269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4359364" y="704689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4212392" y="704689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4446754" y="704689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5416826" y="721199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5630112" y="7211992"/>
            <a:ext cx="68705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5769163" y="7211992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4789490" y="7547649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4149543" y="7357149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5312268" y="7357149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5962631" y="7547649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6211562" y="7547649"/>
            <a:ext cx="75576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6349893" y="7547649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5514374" y="7357149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4549695" y="7355942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5202593" y="7547649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6580972" y="7547649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7231391" y="7749070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7101879" y="7749070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7317191" y="7749070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7662424" y="7749070"/>
            <a:ext cx="68705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7801475" y="7749070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7882763" y="7749070"/>
            <a:ext cx="6245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7523937" y="7749070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5279300" y="7905107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5360588" y="7905107"/>
            <a:ext cx="6245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5544583" y="7905107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5625871" y="7905107"/>
            <a:ext cx="6245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4553752" y="820894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4406780" y="820894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4641142" y="820894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5199750" y="8208942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5281038" y="8208942"/>
            <a:ext cx="6245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6074655" y="820894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7260220" y="8520092"/>
            <a:ext cx="215630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6869698" y="8511371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6046639" y="8511371"/>
            <a:ext cx="360000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6495916" y="8511370"/>
            <a:ext cx="2870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5104055" y="8359587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7211775" y="8359587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4718059" y="7749070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5114040" y="7749070"/>
            <a:ext cx="360000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7965854" y="8520092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5530125" y="8057507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5611413" y="8057507"/>
            <a:ext cx="6245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4336508" y="8057507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6286910" y="8212518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5898744" y="8058680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6564529" y="8057506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8808422" y="966768"/>
            <a:ext cx="360000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8988422" y="1129412"/>
            <a:ext cx="2870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8798897" y="1275562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9325183" y="1431236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8478715" y="1431236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9170526" y="1431236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9411238" y="1431236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10454338" y="1431236"/>
            <a:ext cx="38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9877633" y="1583636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9198641" y="1583636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10116599" y="1583636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10263623" y="1583636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11576258" y="200698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正方形/長方形 237"/>
          <p:cNvSpPr/>
          <p:nvPr/>
        </p:nvSpPr>
        <p:spPr>
          <a:xfrm>
            <a:off x="9147549" y="3197606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正方形/長方形 238"/>
          <p:cNvSpPr/>
          <p:nvPr/>
        </p:nvSpPr>
        <p:spPr>
          <a:xfrm>
            <a:off x="8434954" y="3535999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9303327" y="3687460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9409042" y="3051969"/>
            <a:ext cx="576000" cy="43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9290258" y="5399182"/>
            <a:ext cx="612000" cy="43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8484107" y="398796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8329450" y="398796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8570162" y="398796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8754733" y="431048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8600076" y="4310484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8840788" y="4310484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10158166" y="5409653"/>
            <a:ext cx="751134" cy="41105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11044569" y="5334391"/>
            <a:ext cx="614823" cy="56158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11330258" y="4539315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9112329" y="6164828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9919200" y="601222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10046200" y="6164828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8460646" y="6012220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8863987" y="6164828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10624357" y="691442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11442221" y="6755969"/>
            <a:ext cx="68705" cy="1188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正方形/長方形 259"/>
          <p:cNvSpPr/>
          <p:nvPr/>
        </p:nvSpPr>
        <p:spPr>
          <a:xfrm>
            <a:off x="11583472" y="6755969"/>
            <a:ext cx="68705" cy="1188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正方形/長方形 260"/>
          <p:cNvSpPr/>
          <p:nvPr/>
        </p:nvSpPr>
        <p:spPr>
          <a:xfrm>
            <a:off x="8472364" y="716019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8659689" y="7312932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9544184" y="7312932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正方形/長方形 263"/>
          <p:cNvSpPr/>
          <p:nvPr/>
        </p:nvSpPr>
        <p:spPr>
          <a:xfrm>
            <a:off x="8242382" y="7466823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10842688" y="7466823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9414413" y="7616859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9604913" y="777382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10790614" y="777382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10934135" y="777382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正方形/長方形 269"/>
          <p:cNvSpPr/>
          <p:nvPr/>
        </p:nvSpPr>
        <p:spPr>
          <a:xfrm>
            <a:off x="9783600" y="7312932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10600013" y="7928328"/>
            <a:ext cx="906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正方形/長方形 271"/>
          <p:cNvSpPr/>
          <p:nvPr/>
        </p:nvSpPr>
        <p:spPr>
          <a:xfrm>
            <a:off x="11561527" y="7773825"/>
            <a:ext cx="906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正方形/長方形 272"/>
          <p:cNvSpPr/>
          <p:nvPr/>
        </p:nvSpPr>
        <p:spPr>
          <a:xfrm>
            <a:off x="11561527" y="7466823"/>
            <a:ext cx="906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正方形/長方形 273"/>
          <p:cNvSpPr/>
          <p:nvPr/>
        </p:nvSpPr>
        <p:spPr>
          <a:xfrm>
            <a:off x="9651035" y="7616859"/>
            <a:ext cx="906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正方形/長方形 274"/>
          <p:cNvSpPr/>
          <p:nvPr/>
        </p:nvSpPr>
        <p:spPr>
          <a:xfrm>
            <a:off x="8668002" y="555535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正方形/長方形 275"/>
          <p:cNvSpPr/>
          <p:nvPr/>
        </p:nvSpPr>
        <p:spPr>
          <a:xfrm>
            <a:off x="8892739" y="5548891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正方形/長方形 276"/>
          <p:cNvSpPr/>
          <p:nvPr/>
        </p:nvSpPr>
        <p:spPr>
          <a:xfrm>
            <a:off x="9034350" y="5548891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正方形/長方形 277"/>
          <p:cNvSpPr/>
          <p:nvPr/>
        </p:nvSpPr>
        <p:spPr>
          <a:xfrm>
            <a:off x="8664278" y="7466823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正方形/長方形 278"/>
          <p:cNvSpPr/>
          <p:nvPr/>
        </p:nvSpPr>
        <p:spPr>
          <a:xfrm>
            <a:off x="9507872" y="3687460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9914795" y="3687460"/>
            <a:ext cx="100800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正方形/長方形 280"/>
          <p:cNvSpPr/>
          <p:nvPr/>
        </p:nvSpPr>
        <p:spPr>
          <a:xfrm>
            <a:off x="8654692" y="3535999"/>
            <a:ext cx="360000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9138024" y="3523435"/>
            <a:ext cx="504000" cy="14478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10314313" y="3523435"/>
            <a:ext cx="11065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正方形/長方形 283"/>
          <p:cNvSpPr/>
          <p:nvPr/>
        </p:nvSpPr>
        <p:spPr>
          <a:xfrm>
            <a:off x="11593996" y="3687460"/>
            <a:ext cx="11065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10984082" y="3523434"/>
            <a:ext cx="468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11575710" y="3523434"/>
            <a:ext cx="46800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8821660" y="3678721"/>
            <a:ext cx="1106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正方形/長方形 287"/>
          <p:cNvSpPr/>
          <p:nvPr/>
        </p:nvSpPr>
        <p:spPr>
          <a:xfrm>
            <a:off x="10787833" y="3993696"/>
            <a:ext cx="312945" cy="14478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正方形/長方形 288"/>
          <p:cNvSpPr/>
          <p:nvPr/>
        </p:nvSpPr>
        <p:spPr>
          <a:xfrm>
            <a:off x="9435090" y="6567103"/>
            <a:ext cx="324000" cy="504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0" name="正方形/長方形 289"/>
          <p:cNvSpPr/>
          <p:nvPr/>
        </p:nvSpPr>
        <p:spPr>
          <a:xfrm>
            <a:off x="9422387" y="6164828"/>
            <a:ext cx="831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正方形/長方形 290"/>
          <p:cNvSpPr/>
          <p:nvPr/>
        </p:nvSpPr>
        <p:spPr>
          <a:xfrm>
            <a:off x="10539411" y="6340430"/>
            <a:ext cx="100592" cy="9888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正方形/長方形 291"/>
          <p:cNvSpPr/>
          <p:nvPr/>
        </p:nvSpPr>
        <p:spPr>
          <a:xfrm>
            <a:off x="8662427" y="6340430"/>
            <a:ext cx="100592" cy="9888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正方形/長方形 292"/>
          <p:cNvSpPr/>
          <p:nvPr/>
        </p:nvSpPr>
        <p:spPr>
          <a:xfrm>
            <a:off x="8393521" y="6755969"/>
            <a:ext cx="83134" cy="1188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正方形/長方形 293"/>
          <p:cNvSpPr/>
          <p:nvPr/>
        </p:nvSpPr>
        <p:spPr>
          <a:xfrm>
            <a:off x="10805277" y="6777091"/>
            <a:ext cx="83134" cy="8925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正方形/長方形 294"/>
          <p:cNvSpPr/>
          <p:nvPr/>
        </p:nvSpPr>
        <p:spPr>
          <a:xfrm>
            <a:off x="11125024" y="6777091"/>
            <a:ext cx="83134" cy="8925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正方形/長方形 295"/>
          <p:cNvSpPr/>
          <p:nvPr/>
        </p:nvSpPr>
        <p:spPr>
          <a:xfrm>
            <a:off x="10547344" y="479199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正方形/長方形 296"/>
          <p:cNvSpPr/>
          <p:nvPr/>
        </p:nvSpPr>
        <p:spPr>
          <a:xfrm>
            <a:off x="10756206" y="4785527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正方形/長方形 297"/>
          <p:cNvSpPr/>
          <p:nvPr/>
        </p:nvSpPr>
        <p:spPr>
          <a:xfrm>
            <a:off x="10897817" y="4785527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正方形/長方形 298"/>
          <p:cNvSpPr/>
          <p:nvPr/>
        </p:nvSpPr>
        <p:spPr>
          <a:xfrm>
            <a:off x="11134948" y="4943649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正方形/長方形 299"/>
          <p:cNvSpPr/>
          <p:nvPr/>
        </p:nvSpPr>
        <p:spPr>
          <a:xfrm>
            <a:off x="8604232" y="4944580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1" name="正方形/長方形 300"/>
          <p:cNvSpPr/>
          <p:nvPr/>
        </p:nvSpPr>
        <p:spPr>
          <a:xfrm>
            <a:off x="8329450" y="4812913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正方形/長方形 301"/>
          <p:cNvSpPr/>
          <p:nvPr/>
        </p:nvSpPr>
        <p:spPr>
          <a:xfrm>
            <a:off x="9019726" y="4526751"/>
            <a:ext cx="59346" cy="14478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正方形/長方形 302"/>
          <p:cNvSpPr/>
          <p:nvPr/>
        </p:nvSpPr>
        <p:spPr>
          <a:xfrm>
            <a:off x="9718232" y="4526751"/>
            <a:ext cx="59346" cy="14478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正方形/長方形 303"/>
          <p:cNvSpPr/>
          <p:nvPr/>
        </p:nvSpPr>
        <p:spPr>
          <a:xfrm>
            <a:off x="10424964" y="4526751"/>
            <a:ext cx="59346" cy="14478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正方形/長方形 304"/>
          <p:cNvSpPr/>
          <p:nvPr/>
        </p:nvSpPr>
        <p:spPr>
          <a:xfrm>
            <a:off x="8962354" y="4141178"/>
            <a:ext cx="127215" cy="14478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正方形/長方形 305"/>
          <p:cNvSpPr/>
          <p:nvPr/>
        </p:nvSpPr>
        <p:spPr>
          <a:xfrm>
            <a:off x="9269075" y="4140750"/>
            <a:ext cx="127215" cy="14478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正方形/長方形 306"/>
          <p:cNvSpPr/>
          <p:nvPr/>
        </p:nvSpPr>
        <p:spPr>
          <a:xfrm>
            <a:off x="9948246" y="4526751"/>
            <a:ext cx="169324" cy="14478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正方形/長方形 307"/>
          <p:cNvSpPr/>
          <p:nvPr/>
        </p:nvSpPr>
        <p:spPr>
          <a:xfrm>
            <a:off x="9230266" y="4526751"/>
            <a:ext cx="169324" cy="14478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" name="正方形/長方形 308"/>
          <p:cNvSpPr/>
          <p:nvPr/>
        </p:nvSpPr>
        <p:spPr>
          <a:xfrm>
            <a:off x="11737455" y="4932566"/>
            <a:ext cx="40692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256997" y="5202430"/>
            <a:ext cx="5534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chemeClr val="accent2"/>
                </a:solidFill>
              </a:rPr>
              <a:t>前進差分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310" name="テキスト ボックス 309"/>
          <p:cNvSpPr txBox="1"/>
          <p:nvPr/>
        </p:nvSpPr>
        <p:spPr>
          <a:xfrm>
            <a:off x="11095849" y="5115501"/>
            <a:ext cx="5534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chemeClr val="accent2"/>
                </a:solidFill>
              </a:rPr>
              <a:t>後退</a:t>
            </a:r>
            <a:r>
              <a:rPr kumimoji="1" lang="ja-JP" altLang="en-US" sz="700" dirty="0" smtClean="0">
                <a:solidFill>
                  <a:schemeClr val="accent2"/>
                </a:solidFill>
              </a:rPr>
              <a:t>差分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311" name="正方形/長方形 310"/>
          <p:cNvSpPr/>
          <p:nvPr/>
        </p:nvSpPr>
        <p:spPr>
          <a:xfrm>
            <a:off x="10129659" y="6012220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正方形/長方形 311"/>
          <p:cNvSpPr/>
          <p:nvPr/>
        </p:nvSpPr>
        <p:spPr>
          <a:xfrm>
            <a:off x="9386899" y="6317483"/>
            <a:ext cx="127215" cy="14478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正方形/長方形 312"/>
          <p:cNvSpPr/>
          <p:nvPr/>
        </p:nvSpPr>
        <p:spPr>
          <a:xfrm>
            <a:off x="9668220" y="6317483"/>
            <a:ext cx="127215" cy="14478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正方形/長方形 313"/>
          <p:cNvSpPr/>
          <p:nvPr/>
        </p:nvSpPr>
        <p:spPr>
          <a:xfrm>
            <a:off x="8237058" y="6310244"/>
            <a:ext cx="273957" cy="159258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正方形/長方形 314"/>
          <p:cNvSpPr/>
          <p:nvPr/>
        </p:nvSpPr>
        <p:spPr>
          <a:xfrm>
            <a:off x="9827901" y="777382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6" name="正方形/長方形 315"/>
          <p:cNvSpPr/>
          <p:nvPr/>
        </p:nvSpPr>
        <p:spPr>
          <a:xfrm>
            <a:off x="9984071" y="7796050"/>
            <a:ext cx="68705" cy="8989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7" name="正方形/長方形 316"/>
          <p:cNvSpPr/>
          <p:nvPr/>
        </p:nvSpPr>
        <p:spPr>
          <a:xfrm>
            <a:off x="10059126" y="777382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正方形/長方形 317"/>
          <p:cNvSpPr/>
          <p:nvPr/>
        </p:nvSpPr>
        <p:spPr>
          <a:xfrm>
            <a:off x="11136553" y="777382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9" name="正方形/長方形 318"/>
          <p:cNvSpPr/>
          <p:nvPr/>
        </p:nvSpPr>
        <p:spPr>
          <a:xfrm>
            <a:off x="11222873" y="7773825"/>
            <a:ext cx="68705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正方形/長方形 319"/>
          <p:cNvSpPr/>
          <p:nvPr/>
        </p:nvSpPr>
        <p:spPr>
          <a:xfrm>
            <a:off x="11297928" y="777382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1" name="正方形/長方形 320"/>
          <p:cNvSpPr/>
          <p:nvPr/>
        </p:nvSpPr>
        <p:spPr>
          <a:xfrm>
            <a:off x="9324689" y="6164828"/>
            <a:ext cx="83134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4" name="正方形/長方形 323"/>
          <p:cNvSpPr/>
          <p:nvPr/>
        </p:nvSpPr>
        <p:spPr>
          <a:xfrm>
            <a:off x="10257775" y="6164828"/>
            <a:ext cx="83134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5" name="正方形/長方形 324"/>
          <p:cNvSpPr/>
          <p:nvPr/>
        </p:nvSpPr>
        <p:spPr>
          <a:xfrm>
            <a:off x="9959391" y="6330047"/>
            <a:ext cx="83134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6" name="正方形/長方形 325"/>
          <p:cNvSpPr/>
          <p:nvPr/>
        </p:nvSpPr>
        <p:spPr>
          <a:xfrm>
            <a:off x="10805277" y="6330047"/>
            <a:ext cx="83134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" name="正方形/長方形 326"/>
          <p:cNvSpPr/>
          <p:nvPr/>
        </p:nvSpPr>
        <p:spPr>
          <a:xfrm>
            <a:off x="10649096" y="6755969"/>
            <a:ext cx="83134" cy="1188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正方形/長方形 327"/>
          <p:cNvSpPr/>
          <p:nvPr/>
        </p:nvSpPr>
        <p:spPr>
          <a:xfrm>
            <a:off x="10960515" y="6755969"/>
            <a:ext cx="83134" cy="1188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0" name="正方形/長方形 329"/>
          <p:cNvSpPr/>
          <p:nvPr/>
        </p:nvSpPr>
        <p:spPr>
          <a:xfrm>
            <a:off x="8798431" y="6567103"/>
            <a:ext cx="486000" cy="5040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1" name="正方形/長方形 330"/>
          <p:cNvSpPr/>
          <p:nvPr/>
        </p:nvSpPr>
        <p:spPr>
          <a:xfrm>
            <a:off x="9906698" y="6567103"/>
            <a:ext cx="486000" cy="5040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" name="正方形/長方形 331"/>
          <p:cNvSpPr/>
          <p:nvPr/>
        </p:nvSpPr>
        <p:spPr>
          <a:xfrm>
            <a:off x="8313902" y="6755969"/>
            <a:ext cx="83134" cy="1188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" name="正方形/長方形 332"/>
          <p:cNvSpPr/>
          <p:nvPr/>
        </p:nvSpPr>
        <p:spPr>
          <a:xfrm>
            <a:off x="8492054" y="6755969"/>
            <a:ext cx="83134" cy="1188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" name="正方形/長方形 333"/>
          <p:cNvSpPr/>
          <p:nvPr/>
        </p:nvSpPr>
        <p:spPr>
          <a:xfrm>
            <a:off x="9507587" y="6164828"/>
            <a:ext cx="6245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" name="正方形/長方形 335"/>
          <p:cNvSpPr/>
          <p:nvPr/>
        </p:nvSpPr>
        <p:spPr>
          <a:xfrm>
            <a:off x="8338388" y="7773825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" name="正方形/長方形 336"/>
          <p:cNvSpPr/>
          <p:nvPr/>
        </p:nvSpPr>
        <p:spPr>
          <a:xfrm>
            <a:off x="10810342" y="7926955"/>
            <a:ext cx="90650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" name="正方形/長方形 337"/>
          <p:cNvSpPr/>
          <p:nvPr/>
        </p:nvSpPr>
        <p:spPr>
          <a:xfrm>
            <a:off x="10949316" y="6911820"/>
            <a:ext cx="360000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" name="正方形/長方形 338"/>
          <p:cNvSpPr/>
          <p:nvPr/>
        </p:nvSpPr>
        <p:spPr>
          <a:xfrm>
            <a:off x="10209258" y="7311136"/>
            <a:ext cx="360000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" name="正方形/長方形 339"/>
          <p:cNvSpPr/>
          <p:nvPr/>
        </p:nvSpPr>
        <p:spPr>
          <a:xfrm>
            <a:off x="10359689" y="3197606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" name="正方形/長方形 340"/>
          <p:cNvSpPr/>
          <p:nvPr/>
        </p:nvSpPr>
        <p:spPr>
          <a:xfrm>
            <a:off x="10624357" y="3051969"/>
            <a:ext cx="558000" cy="43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" name="正方形/長方形 341"/>
          <p:cNvSpPr/>
          <p:nvPr/>
        </p:nvSpPr>
        <p:spPr>
          <a:xfrm>
            <a:off x="8566986" y="814911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" name="正方形/長方形 343"/>
          <p:cNvSpPr/>
          <p:nvPr/>
        </p:nvSpPr>
        <p:spPr>
          <a:xfrm>
            <a:off x="10608826" y="8149114"/>
            <a:ext cx="6870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" name="正方形/長方形 344"/>
          <p:cNvSpPr/>
          <p:nvPr/>
        </p:nvSpPr>
        <p:spPr>
          <a:xfrm>
            <a:off x="10062363" y="8453307"/>
            <a:ext cx="6870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" name="正方形/長方形 345"/>
          <p:cNvSpPr/>
          <p:nvPr/>
        </p:nvSpPr>
        <p:spPr>
          <a:xfrm>
            <a:off x="8937480" y="871048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" name="正方形/長方形 346"/>
          <p:cNvSpPr/>
          <p:nvPr/>
        </p:nvSpPr>
        <p:spPr>
          <a:xfrm>
            <a:off x="9364421" y="8710482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" name="正方形/長方形 348"/>
          <p:cNvSpPr/>
          <p:nvPr/>
        </p:nvSpPr>
        <p:spPr>
          <a:xfrm>
            <a:off x="9589978" y="8710482"/>
            <a:ext cx="38782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" name="正方形/長方形 349"/>
          <p:cNvSpPr/>
          <p:nvPr/>
        </p:nvSpPr>
        <p:spPr>
          <a:xfrm>
            <a:off x="10001771" y="8710482"/>
            <a:ext cx="62459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" name="正方形/長方形 350"/>
          <p:cNvSpPr/>
          <p:nvPr/>
        </p:nvSpPr>
        <p:spPr>
          <a:xfrm>
            <a:off x="10347597" y="8710482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" name="正方形/長方形 351"/>
          <p:cNvSpPr/>
          <p:nvPr/>
        </p:nvSpPr>
        <p:spPr>
          <a:xfrm>
            <a:off x="9534663" y="895813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" name="正方形/長方形 352"/>
          <p:cNvSpPr/>
          <p:nvPr/>
        </p:nvSpPr>
        <p:spPr>
          <a:xfrm>
            <a:off x="10189514" y="8958132"/>
            <a:ext cx="62459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" name="正方形/長方形 353"/>
          <p:cNvSpPr/>
          <p:nvPr/>
        </p:nvSpPr>
        <p:spPr>
          <a:xfrm>
            <a:off x="10659165" y="8958132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" name="正方形/長方形 354"/>
          <p:cNvSpPr/>
          <p:nvPr/>
        </p:nvSpPr>
        <p:spPr>
          <a:xfrm>
            <a:off x="9591813" y="911053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" name="正方形/長方形 355"/>
          <p:cNvSpPr/>
          <p:nvPr/>
        </p:nvSpPr>
        <p:spPr>
          <a:xfrm>
            <a:off x="11876142" y="8958132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" name="正方形/長方形 356"/>
          <p:cNvSpPr/>
          <p:nvPr/>
        </p:nvSpPr>
        <p:spPr>
          <a:xfrm>
            <a:off x="8687964" y="1583870"/>
            <a:ext cx="100592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" name="正方形/長方形 357"/>
          <p:cNvSpPr/>
          <p:nvPr/>
        </p:nvSpPr>
        <p:spPr>
          <a:xfrm>
            <a:off x="4652252" y="7211991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" name="正方形/長方形 358"/>
          <p:cNvSpPr/>
          <p:nvPr/>
        </p:nvSpPr>
        <p:spPr>
          <a:xfrm>
            <a:off x="8387339" y="747166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389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:6.5 </a:t>
            </a:r>
            <a:r>
              <a:rPr lang="ja-JP" altLang="en-US" sz="3200" dirty="0" smtClean="0"/>
              <a:t>正定値行列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4030070" cy="732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12094"/>
            <a:ext cx="4030070" cy="579095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434" y="679904"/>
            <a:ext cx="4011917" cy="60693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434" y="6749213"/>
            <a:ext cx="4017967" cy="64142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810108" y="1092521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670722" y="1092521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90794" y="1092521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18136" y="1092521"/>
            <a:ext cx="567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71733" y="1092521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278574" y="1092521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2904" y="1245165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578460" y="1587627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35373" y="1587627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3379" y="1977355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99691" y="1518604"/>
            <a:ext cx="238559" cy="2576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68255" y="1587627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742097" y="1449453"/>
            <a:ext cx="627247" cy="396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4348" y="2135434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95467" y="2384811"/>
            <a:ext cx="237193" cy="2564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6291" y="2135434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99691" y="2365498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99691" y="2521644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66379" y="2135434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12641" y="2135434"/>
            <a:ext cx="75576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853411" y="2135434"/>
            <a:ext cx="75576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848498" y="2453228"/>
            <a:ext cx="75576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983108" y="2453228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065665" y="2384811"/>
            <a:ext cx="237193" cy="25648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419647" y="2384811"/>
            <a:ext cx="237193" cy="25648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764384" y="2758343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0" y="1759744"/>
            <a:ext cx="1204913" cy="992981"/>
          </a:xfrm>
          <a:custGeom>
            <a:avLst/>
            <a:gdLst>
              <a:gd name="connsiteX0" fmla="*/ 1204913 w 1204913"/>
              <a:gd name="connsiteY0" fmla="*/ 0 h 992981"/>
              <a:gd name="connsiteX1" fmla="*/ 1204913 w 1204913"/>
              <a:gd name="connsiteY1" fmla="*/ 190500 h 992981"/>
              <a:gd name="connsiteX2" fmla="*/ 0 w 1204913"/>
              <a:gd name="connsiteY2" fmla="*/ 190500 h 992981"/>
              <a:gd name="connsiteX3" fmla="*/ 0 w 1204913"/>
              <a:gd name="connsiteY3" fmla="*/ 945356 h 992981"/>
              <a:gd name="connsiteX4" fmla="*/ 66675 w 1204913"/>
              <a:gd name="connsiteY4" fmla="*/ 945356 h 992981"/>
              <a:gd name="connsiteX5" fmla="*/ 66675 w 1204913"/>
              <a:gd name="connsiteY5" fmla="*/ 992981 h 99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4913" h="992981">
                <a:moveTo>
                  <a:pt x="1204913" y="0"/>
                </a:moveTo>
                <a:lnTo>
                  <a:pt x="1204913" y="190500"/>
                </a:lnTo>
                <a:lnTo>
                  <a:pt x="0" y="190500"/>
                </a:lnTo>
                <a:lnTo>
                  <a:pt x="0" y="945356"/>
                </a:lnTo>
                <a:lnTo>
                  <a:pt x="66675" y="945356"/>
                </a:lnTo>
                <a:lnTo>
                  <a:pt x="66675" y="992981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48259" y="2913164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49756" y="2913164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14208" y="3075984"/>
            <a:ext cx="533618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158297" y="3075984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769143" y="307598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238914" y="3075984"/>
            <a:ext cx="62459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635006" y="3075984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855829" y="3075984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27066" y="3224412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304974" y="322441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265727" y="3224412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3405099" y="322441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813348" y="3633241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53362" y="3633241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02654" y="3783662"/>
            <a:ext cx="91447" cy="1196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787273" y="3766544"/>
                <a:ext cx="12220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73" y="3766544"/>
                <a:ext cx="122208" cy="138499"/>
              </a:xfrm>
              <a:prstGeom prst="rect">
                <a:avLst/>
              </a:prstGeom>
              <a:blipFill rotWithShape="0">
                <a:blip r:embed="rId6"/>
                <a:stretch>
                  <a:fillRect l="-15000" r="-15000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正方形/長方形 51"/>
          <p:cNvSpPr/>
          <p:nvPr/>
        </p:nvSpPr>
        <p:spPr>
          <a:xfrm>
            <a:off x="1165137" y="3944945"/>
            <a:ext cx="91447" cy="1196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/>
              <p:cNvSpPr txBox="1"/>
              <p:nvPr/>
            </p:nvSpPr>
            <p:spPr>
              <a:xfrm>
                <a:off x="1149756" y="3927827"/>
                <a:ext cx="12220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53" name="テキスト ボックス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56" y="3927827"/>
                <a:ext cx="122208" cy="138499"/>
              </a:xfrm>
              <a:prstGeom prst="rect">
                <a:avLst/>
              </a:prstGeom>
              <a:blipFill rotWithShape="0">
                <a:blip r:embed="rId6"/>
                <a:stretch>
                  <a:fillRect l="-15000" r="-15000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正方形/長方形 53"/>
          <p:cNvSpPr/>
          <p:nvPr/>
        </p:nvSpPr>
        <p:spPr>
          <a:xfrm>
            <a:off x="803929" y="3781934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1166379" y="3941639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532537" y="3636174"/>
            <a:ext cx="559286" cy="41307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2447106" y="4184047"/>
            <a:ext cx="91447" cy="1196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/>
              <p:cNvSpPr txBox="1"/>
              <p:nvPr/>
            </p:nvSpPr>
            <p:spPr>
              <a:xfrm>
                <a:off x="2431725" y="4174624"/>
                <a:ext cx="12220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58" name="テキスト ボックス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725" y="4174624"/>
                <a:ext cx="122208" cy="138499"/>
              </a:xfrm>
              <a:prstGeom prst="rect">
                <a:avLst/>
              </a:prstGeom>
              <a:blipFill rotWithShape="0">
                <a:blip r:embed="rId6"/>
                <a:stretch>
                  <a:fillRect l="-15000" r="-15000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正方形/長方形 58"/>
          <p:cNvSpPr/>
          <p:nvPr/>
        </p:nvSpPr>
        <p:spPr>
          <a:xfrm>
            <a:off x="2454957" y="4184047"/>
            <a:ext cx="68705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32563" y="3941639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339101" y="3636174"/>
            <a:ext cx="559286" cy="41307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026249" y="3636174"/>
            <a:ext cx="559286" cy="41307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2325693" y="4184047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534895" y="4184047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224009" y="4179577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350091" y="4341502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28985" y="434150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507879" y="434150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30712" y="4184047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09481" y="3382392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503723" y="3378898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069757" y="3387883"/>
            <a:ext cx="331335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2721441" y="3383423"/>
            <a:ext cx="9144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114208" y="4663196"/>
            <a:ext cx="51619" cy="1316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934910" y="4663196"/>
            <a:ext cx="68705" cy="1316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556800" y="4663196"/>
            <a:ext cx="51619" cy="1316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2005591" y="4663196"/>
            <a:ext cx="123640" cy="13161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612916" y="4663196"/>
            <a:ext cx="162840" cy="13161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69659" y="4663196"/>
            <a:ext cx="147277" cy="13161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782780" y="4897573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50817" y="4897573"/>
            <a:ext cx="7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870893" y="4897573"/>
            <a:ext cx="7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47476" y="519825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46857" y="5198257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59166" y="5198257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22145" y="5198257"/>
            <a:ext cx="18276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418911" y="5198257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331220" y="5198257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494199" y="5198257"/>
            <a:ext cx="126000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2271612" y="543433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144411" y="5434335"/>
            <a:ext cx="7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2359725" y="5434335"/>
            <a:ext cx="7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844529" y="543433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235230" y="5588782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2697483" y="5588781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537287" y="5588781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2773340" y="5588780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479124" y="3808335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4391433" y="3808335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4554412" y="3808335"/>
            <a:ext cx="126000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2683731" y="5755709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881976" y="5988989"/>
            <a:ext cx="5161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439745" y="5988989"/>
            <a:ext cx="5161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160255" y="5988989"/>
            <a:ext cx="5161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494098" y="598898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211609" y="5988989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932197" y="5988989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394256" y="6494295"/>
            <a:ext cx="237193" cy="2564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3033195" y="6494295"/>
            <a:ext cx="237193" cy="2564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2770678" y="6562711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1067476" y="6565092"/>
            <a:ext cx="216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739772" y="6510668"/>
            <a:ext cx="110843" cy="25648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781997" y="6931126"/>
            <a:ext cx="75706" cy="1447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1089768" y="6933277"/>
            <a:ext cx="121927" cy="1447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1663537" y="6926581"/>
            <a:ext cx="147277" cy="13161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3720366" y="6947890"/>
            <a:ext cx="75576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3866677" y="6947890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3803476" y="6947890"/>
            <a:ext cx="6245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3506482" y="6947890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4223877" y="380833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6700737" y="380833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573536" y="3808335"/>
            <a:ext cx="7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6788850" y="3808335"/>
            <a:ext cx="7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5459801" y="3808335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6681787" y="3478768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6594096" y="3478768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6757075" y="3478768"/>
            <a:ext cx="126000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6394790" y="348385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4693697" y="149338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4566496" y="1493384"/>
            <a:ext cx="7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4781810" y="1493384"/>
            <a:ext cx="7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5647669" y="734287"/>
            <a:ext cx="237193" cy="2564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6716139" y="734287"/>
            <a:ext cx="237193" cy="2564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7266640" y="734287"/>
            <a:ext cx="260912" cy="25648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6305110" y="734287"/>
            <a:ext cx="260912" cy="25648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6077987" y="873805"/>
            <a:ext cx="147277" cy="13161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7036306" y="873805"/>
            <a:ext cx="147277" cy="13161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6912193" y="1129910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6784992" y="1129910"/>
            <a:ext cx="7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7000306" y="1129910"/>
            <a:ext cx="72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4558160" y="1152347"/>
            <a:ext cx="20542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5575669" y="1100745"/>
            <a:ext cx="72000" cy="21197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4515206" y="1757477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5210531" y="1757477"/>
            <a:ext cx="78386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6477924" y="1757477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7162767" y="1757477"/>
            <a:ext cx="58893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5812113" y="1916607"/>
            <a:ext cx="215630" cy="1332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6372830" y="1916607"/>
            <a:ext cx="315703" cy="1332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6084337" y="1916607"/>
            <a:ext cx="147277" cy="1332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729179" y="1916607"/>
            <a:ext cx="147277" cy="1332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6677105" y="1431495"/>
            <a:ext cx="91447" cy="1188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318502" y="1431495"/>
            <a:ext cx="91447" cy="1188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7296404" y="1574852"/>
            <a:ext cx="14727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6652365" y="1574852"/>
            <a:ext cx="14727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000193" y="2076992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6912502" y="2076992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7075481" y="2076992"/>
            <a:ext cx="126000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6713196" y="207699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6592317" y="1431495"/>
            <a:ext cx="72000" cy="1188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6779056" y="1431495"/>
            <a:ext cx="72000" cy="1188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7231341" y="1431495"/>
            <a:ext cx="72000" cy="1188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7411730" y="1431495"/>
            <a:ext cx="72000" cy="1188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7440654" y="2076992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5759915" y="2076992"/>
            <a:ext cx="9144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708336" y="2384811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7136719" y="2230199"/>
            <a:ext cx="9144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5607284" y="2607950"/>
            <a:ext cx="8712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6379017" y="2607950"/>
            <a:ext cx="87120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6437627" y="1493384"/>
            <a:ext cx="8421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7073190" y="1493384"/>
            <a:ext cx="8421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6758688" y="2607950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7043347" y="2607950"/>
            <a:ext cx="3205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4542212" y="3014911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4868868" y="3014910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5535878" y="3014910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7812353" y="3014910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4330349" y="3175198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5167562" y="3329179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6832345" y="2607950"/>
            <a:ext cx="654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7077216" y="2607950"/>
            <a:ext cx="654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6112449" y="2853337"/>
            <a:ext cx="7200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6642013" y="2850127"/>
            <a:ext cx="7200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6721291" y="4153787"/>
            <a:ext cx="7200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7081778" y="4156215"/>
            <a:ext cx="65455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6307421" y="4091572"/>
            <a:ext cx="105416" cy="256486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5501841" y="4082461"/>
            <a:ext cx="95833" cy="282135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5836049" y="4153787"/>
            <a:ext cx="24856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4878105" y="4167223"/>
            <a:ext cx="205426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4829129" y="3189023"/>
            <a:ext cx="110651" cy="988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6114613" y="3035677"/>
            <a:ext cx="110651" cy="988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6601115" y="4171193"/>
            <a:ext cx="110651" cy="988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6956182" y="4171256"/>
            <a:ext cx="110651" cy="988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6151898" y="4153786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5233591" y="4151348"/>
            <a:ext cx="6245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5140473" y="4151348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5303452" y="4151348"/>
            <a:ext cx="126000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4813450" y="3808335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5118436" y="4133970"/>
            <a:ext cx="332478" cy="15952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5478562" y="5427480"/>
            <a:ext cx="372800" cy="2843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5633035" y="6249560"/>
            <a:ext cx="451088" cy="284353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5513652" y="5438927"/>
            <a:ext cx="100592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5718336" y="5437391"/>
            <a:ext cx="100592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5663544" y="6263831"/>
            <a:ext cx="100592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5950778" y="6262295"/>
            <a:ext cx="100592" cy="108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5706190" y="6002226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5588008" y="6002226"/>
            <a:ext cx="654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5784272" y="6002226"/>
            <a:ext cx="6545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7493715" y="5989993"/>
            <a:ext cx="755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7356385" y="5989993"/>
            <a:ext cx="7200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7571699" y="5989993"/>
            <a:ext cx="7200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6433052" y="4558210"/>
            <a:ext cx="100592" cy="817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6894735" y="4558210"/>
            <a:ext cx="100592" cy="817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6765029" y="6767816"/>
            <a:ext cx="755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5446775" y="6924184"/>
            <a:ext cx="17820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6837083" y="6924184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4490138" y="7075906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5926278" y="7083398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4780379" y="7232037"/>
            <a:ext cx="19602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0822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7523" cy="32925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7906"/>
            <a:ext cx="3965225" cy="25313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25" y="2840"/>
            <a:ext cx="3965225" cy="325124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775" y="3247906"/>
            <a:ext cx="3971125" cy="351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45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図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25" y="4734489"/>
            <a:ext cx="3857269" cy="3428064"/>
          </a:xfrm>
          <a:prstGeom prst="rect">
            <a:avLst/>
          </a:prstGeom>
        </p:spPr>
      </p:pic>
      <p:sp>
        <p:nvSpPr>
          <p:cNvPr id="156" name="テキスト ボックス 155"/>
          <p:cNvSpPr txBox="1"/>
          <p:nvPr/>
        </p:nvSpPr>
        <p:spPr>
          <a:xfrm>
            <a:off x="6446730" y="5502243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 dirty="0" smtClean="0"/>
              <a:t>1</a:t>
            </a:r>
            <a:endParaRPr kumimoji="1" lang="ja-JP" altLang="en-US" sz="700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:6.1 </a:t>
            </a:r>
            <a:r>
              <a:rPr lang="ja-JP" altLang="en-US" sz="3200" dirty="0" smtClean="0"/>
              <a:t>固有値入門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79904"/>
            <a:ext cx="4020068" cy="5679619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432453" y="2047686"/>
            <a:ext cx="102119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194203" y="2047686"/>
            <a:ext cx="102119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099203" y="2196911"/>
            <a:ext cx="102119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0675" y="2358836"/>
            <a:ext cx="102119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70025" y="2358836"/>
            <a:ext cx="102119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98488" y="2525134"/>
            <a:ext cx="57643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687642" y="4514661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456662" y="4822636"/>
            <a:ext cx="843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565288" y="5060761"/>
            <a:ext cx="5764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32331" y="5060761"/>
            <a:ext cx="63407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868492" y="5289361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246317" y="5289361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528132" y="5289361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3242" y="5444936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881777" y="5451286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902209" y="5606861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166867" y="5918257"/>
            <a:ext cx="69748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464505" y="5600322"/>
            <a:ext cx="5240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22609" y="5911907"/>
            <a:ext cx="291356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55934" y="3417311"/>
            <a:ext cx="396000" cy="26486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2905" b="-95"/>
          <a:stretch/>
        </p:blipFill>
        <p:spPr>
          <a:xfrm>
            <a:off x="4099630" y="679904"/>
            <a:ext cx="4026060" cy="4057650"/>
          </a:xfrm>
          <a:prstGeom prst="rect">
            <a:avLst/>
          </a:prstGeom>
        </p:spPr>
      </p:pic>
      <p:sp>
        <p:nvSpPr>
          <p:cNvPr id="41" name="正方形/長方形 40"/>
          <p:cNvSpPr/>
          <p:nvPr/>
        </p:nvSpPr>
        <p:spPr>
          <a:xfrm>
            <a:off x="4240384" y="708741"/>
            <a:ext cx="505344" cy="3299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240384" y="1060241"/>
            <a:ext cx="505344" cy="3299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125628" y="815888"/>
            <a:ext cx="109977" cy="11564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34949" y="708740"/>
            <a:ext cx="146380" cy="3299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28599" y="1060241"/>
            <a:ext cx="146380" cy="3299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125628" y="1167389"/>
            <a:ext cx="109977" cy="11564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270743" y="815887"/>
            <a:ext cx="109977" cy="11564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338210" y="807964"/>
            <a:ext cx="843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826697" y="1158235"/>
            <a:ext cx="84395" cy="14951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071513" y="1154415"/>
            <a:ext cx="57643" cy="14951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141247" y="1170564"/>
            <a:ext cx="109977" cy="11564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033151" y="1811264"/>
            <a:ext cx="7672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342467" y="1811264"/>
            <a:ext cx="19900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226690" y="2688288"/>
            <a:ext cx="5764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144826" y="2784357"/>
            <a:ext cx="90890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372372" y="2784357"/>
            <a:ext cx="90890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650215" y="2715122"/>
            <a:ext cx="133073" cy="2253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185727" y="3349121"/>
            <a:ext cx="99979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505348" y="3349121"/>
            <a:ext cx="99979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483898" y="3713108"/>
            <a:ext cx="447876" cy="2561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715386" y="2780013"/>
            <a:ext cx="75115" cy="9557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699869" y="3340433"/>
            <a:ext cx="146380" cy="9557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468153" y="2760328"/>
            <a:ext cx="75115" cy="9557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177381" y="3129097"/>
            <a:ext cx="194832" cy="9557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970208" y="2710536"/>
            <a:ext cx="99979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348988" y="2710536"/>
            <a:ext cx="99979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721801" y="3212388"/>
            <a:ext cx="99979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7189481" y="3212388"/>
            <a:ext cx="99979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982758" y="3195903"/>
            <a:ext cx="123564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955133" y="3627634"/>
            <a:ext cx="5764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947062" y="3780034"/>
            <a:ext cx="9283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7011362" y="3652077"/>
            <a:ext cx="56435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7046640" y="3804477"/>
            <a:ext cx="62079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4837545" y="4574556"/>
            <a:ext cx="522720" cy="14951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223" y="3067191"/>
            <a:ext cx="3893759" cy="4889156"/>
          </a:xfrm>
          <a:prstGeom prst="rect">
            <a:avLst/>
          </a:prstGeom>
        </p:spPr>
      </p:pic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4"/>
          <a:srcRect b="67917"/>
          <a:stretch/>
        </p:blipFill>
        <p:spPr>
          <a:xfrm>
            <a:off x="1" y="6393695"/>
            <a:ext cx="4026060" cy="1937506"/>
          </a:xfrm>
          <a:prstGeom prst="rect">
            <a:avLst/>
          </a:prstGeom>
        </p:spPr>
      </p:pic>
      <p:sp>
        <p:nvSpPr>
          <p:cNvPr id="91" name="正方形/長方形 90"/>
          <p:cNvSpPr/>
          <p:nvPr/>
        </p:nvSpPr>
        <p:spPr>
          <a:xfrm>
            <a:off x="585920" y="7158288"/>
            <a:ext cx="392727" cy="26486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359084" y="7158288"/>
            <a:ext cx="144000" cy="26486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764511" y="7164824"/>
            <a:ext cx="144000" cy="26486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607597" y="7164635"/>
            <a:ext cx="843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2013031" y="7306129"/>
            <a:ext cx="843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655379" y="7668079"/>
            <a:ext cx="102119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2599821" y="7668079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576394" y="7822984"/>
            <a:ext cx="102119" cy="14951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13016" y="7822984"/>
            <a:ext cx="112331" cy="14951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3752123" y="7693489"/>
            <a:ext cx="11233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3981" y="7832783"/>
            <a:ext cx="123564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478549" y="7997955"/>
            <a:ext cx="11233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51574" y="8150355"/>
            <a:ext cx="11233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117064" y="8003549"/>
            <a:ext cx="11233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353978" y="8002980"/>
            <a:ext cx="11233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1177648" y="8150355"/>
            <a:ext cx="11233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488453" y="8150355"/>
            <a:ext cx="11233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フリーフォーム 141"/>
          <p:cNvSpPr/>
          <p:nvPr/>
        </p:nvSpPr>
        <p:spPr>
          <a:xfrm>
            <a:off x="716387" y="4728411"/>
            <a:ext cx="4217563" cy="2436394"/>
          </a:xfrm>
          <a:custGeom>
            <a:avLst/>
            <a:gdLst>
              <a:gd name="connsiteX0" fmla="*/ 0 w 4259179"/>
              <a:gd name="connsiteY0" fmla="*/ 2436394 h 2436394"/>
              <a:gd name="connsiteX1" fmla="*/ 0 w 4259179"/>
              <a:gd name="connsiteY1" fmla="*/ 2352173 h 2436394"/>
              <a:gd name="connsiteX2" fmla="*/ 3459079 w 4259179"/>
              <a:gd name="connsiteY2" fmla="*/ 2352173 h 2436394"/>
              <a:gd name="connsiteX3" fmla="*/ 3459079 w 4259179"/>
              <a:gd name="connsiteY3" fmla="*/ 48126 h 2436394"/>
              <a:gd name="connsiteX4" fmla="*/ 4259179 w 4259179"/>
              <a:gd name="connsiteY4" fmla="*/ 48126 h 2436394"/>
              <a:gd name="connsiteX5" fmla="*/ 4259179 w 4259179"/>
              <a:gd name="connsiteY5" fmla="*/ 0 h 243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9179" h="2436394">
                <a:moveTo>
                  <a:pt x="0" y="2436394"/>
                </a:moveTo>
                <a:lnTo>
                  <a:pt x="0" y="2352173"/>
                </a:lnTo>
                <a:lnTo>
                  <a:pt x="3459079" y="2352173"/>
                </a:lnTo>
                <a:lnTo>
                  <a:pt x="3459079" y="48126"/>
                </a:lnTo>
                <a:lnTo>
                  <a:pt x="4259179" y="48126"/>
                </a:lnTo>
                <a:lnTo>
                  <a:pt x="4259179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9" name="図 1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537" y="679904"/>
            <a:ext cx="3888093" cy="2406384"/>
          </a:xfrm>
          <a:prstGeom prst="rect">
            <a:avLst/>
          </a:prstGeom>
        </p:spPr>
      </p:pic>
      <p:sp>
        <p:nvSpPr>
          <p:cNvPr id="150" name="正方形/長方形 149"/>
          <p:cNvSpPr/>
          <p:nvPr/>
        </p:nvSpPr>
        <p:spPr>
          <a:xfrm>
            <a:off x="5711582" y="4745868"/>
            <a:ext cx="146380" cy="2726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5805786" y="5464793"/>
            <a:ext cx="146380" cy="2726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6040629" y="4845824"/>
            <a:ext cx="109977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6467102" y="4843527"/>
            <a:ext cx="109977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6806436" y="5481287"/>
            <a:ext cx="68286" cy="2253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6532913" y="5545652"/>
            <a:ext cx="46641" cy="10512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6586335" y="5562667"/>
            <a:ext cx="109977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7074167" y="5566701"/>
            <a:ext cx="109977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024354" y="4741095"/>
            <a:ext cx="145341" cy="2726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6582784" y="5457624"/>
            <a:ext cx="126926" cy="2726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6883085" y="5456049"/>
            <a:ext cx="299286" cy="2726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3" name="直線矢印コネクタ 162"/>
          <p:cNvCxnSpPr>
            <a:stCxn id="159" idx="2"/>
            <a:endCxn id="160" idx="0"/>
          </p:cNvCxnSpPr>
          <p:nvPr/>
        </p:nvCxnSpPr>
        <p:spPr>
          <a:xfrm>
            <a:off x="6097025" y="5013772"/>
            <a:ext cx="549222" cy="443852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/>
          <p:cNvCxnSpPr>
            <a:stCxn id="175" idx="2"/>
            <a:endCxn id="161" idx="0"/>
          </p:cNvCxnSpPr>
          <p:nvPr/>
        </p:nvCxnSpPr>
        <p:spPr>
          <a:xfrm>
            <a:off x="6424836" y="5018545"/>
            <a:ext cx="607892" cy="437504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正方形/長方形 168"/>
          <p:cNvSpPr/>
          <p:nvPr/>
        </p:nvSpPr>
        <p:spPr>
          <a:xfrm>
            <a:off x="6049199" y="5817621"/>
            <a:ext cx="92835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5319441" y="5817621"/>
            <a:ext cx="259322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6766297" y="4745868"/>
            <a:ext cx="146380" cy="2726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7129154" y="4748079"/>
            <a:ext cx="209055" cy="2726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6262836" y="4745868"/>
            <a:ext cx="324000" cy="2726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テキスト ボックス 176"/>
              <p:cNvSpPr txBox="1"/>
              <p:nvPr/>
            </p:nvSpPr>
            <p:spPr>
              <a:xfrm>
                <a:off x="4101124" y="8175332"/>
                <a:ext cx="1653979" cy="205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ja-JP" sz="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ja-JP" sz="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ja-JP" sz="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ja-JP" sz="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77" name="テキスト ボックス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124" y="8175332"/>
                <a:ext cx="1653979" cy="205249"/>
              </a:xfrm>
              <a:prstGeom prst="rect">
                <a:avLst/>
              </a:prstGeom>
              <a:blipFill rotWithShape="0">
                <a:blip r:embed="rId7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テキスト ボックス 177"/>
              <p:cNvSpPr txBox="1"/>
              <p:nvPr/>
            </p:nvSpPr>
            <p:spPr>
              <a:xfrm>
                <a:off x="5857962" y="8116792"/>
                <a:ext cx="2483629" cy="300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99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sSup>
                        <m:sSup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sup>
                      </m:sSup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ja-JP" sz="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8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ja-JP" sz="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ja-JP" altLang="en-US" sz="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ja-JP" altLang="en-US" sz="800" i="1" smtClean="0">
                                  <a:latin typeface="Cambria Math" panose="02040503050406030204" pitchFamily="18" charset="0"/>
                                </a:rPr>
                                <m:t>小さい</m:t>
                              </m:r>
                            </m:e>
                            <m:e>
                              <m:r>
                                <a:rPr lang="ja-JP" altLang="en-US" sz="800" i="1">
                                  <a:latin typeface="Cambria Math" panose="02040503050406030204" pitchFamily="18" charset="0"/>
                                </a:rPr>
                                <m:t>ベクトル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78" name="テキスト ボックス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62" y="8116792"/>
                <a:ext cx="2483629" cy="300980"/>
              </a:xfrm>
              <a:prstGeom prst="rect">
                <a:avLst/>
              </a:prstGeom>
              <a:blipFill rotWithShape="0">
                <a:blip r:embed="rId8"/>
                <a:stretch>
                  <a:fillRect l="-491" t="-2000"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正方形/長方形 178"/>
          <p:cNvSpPr/>
          <p:nvPr/>
        </p:nvSpPr>
        <p:spPr>
          <a:xfrm>
            <a:off x="4819694" y="6332323"/>
            <a:ext cx="146380" cy="2726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6073748" y="6346218"/>
            <a:ext cx="68286" cy="2253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6258742" y="6431073"/>
            <a:ext cx="109977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5603185" y="6434279"/>
            <a:ext cx="109977" cy="8688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正方形/長方形 183"/>
              <p:cNvSpPr/>
              <p:nvPr/>
            </p:nvSpPr>
            <p:spPr>
              <a:xfrm>
                <a:off x="5404301" y="6312922"/>
                <a:ext cx="35080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99</m:t>
                          </m:r>
                        </m:sup>
                      </m:sSup>
                    </m:oMath>
                  </m:oMathPara>
                </a14:m>
                <a:endParaRPr lang="ja-JP" altLang="en-US" sz="800" dirty="0"/>
              </a:p>
            </p:txBody>
          </p:sp>
        </mc:Choice>
        <mc:Fallback xmlns="">
          <p:sp>
            <p:nvSpPr>
              <p:cNvPr id="184" name="正方形/長方形 1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01" y="6312922"/>
                <a:ext cx="350802" cy="21544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正方形/長方形 184"/>
          <p:cNvSpPr/>
          <p:nvPr/>
        </p:nvSpPr>
        <p:spPr>
          <a:xfrm>
            <a:off x="5514603" y="6363533"/>
            <a:ext cx="46641" cy="10512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4149846" y="8167660"/>
            <a:ext cx="146380" cy="2253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4444432" y="8243762"/>
            <a:ext cx="109977" cy="95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4890989" y="8247796"/>
            <a:ext cx="109977" cy="95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4428109" y="8160768"/>
            <a:ext cx="145341" cy="2478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4682465" y="8165541"/>
            <a:ext cx="328025" cy="2478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6086664" y="8175332"/>
            <a:ext cx="146380" cy="2253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7109497" y="8162541"/>
            <a:ext cx="68286" cy="2253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6393834" y="8234479"/>
            <a:ext cx="46641" cy="10512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6524832" y="8248707"/>
            <a:ext cx="109977" cy="95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7326989" y="8252741"/>
            <a:ext cx="109977" cy="95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6556233" y="6322555"/>
            <a:ext cx="146380" cy="27267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7585707" y="8153261"/>
            <a:ext cx="146380" cy="27267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2908964" y="3405995"/>
            <a:ext cx="313779" cy="29994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3283641" y="3405995"/>
            <a:ext cx="313779" cy="29994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フリーフォーム 199"/>
          <p:cNvSpPr/>
          <p:nvPr/>
        </p:nvSpPr>
        <p:spPr>
          <a:xfrm>
            <a:off x="3063240" y="3253740"/>
            <a:ext cx="3558540" cy="3070860"/>
          </a:xfrm>
          <a:custGeom>
            <a:avLst/>
            <a:gdLst>
              <a:gd name="connsiteX0" fmla="*/ 0 w 3558540"/>
              <a:gd name="connsiteY0" fmla="*/ 144780 h 3070860"/>
              <a:gd name="connsiteX1" fmla="*/ 0 w 3558540"/>
              <a:gd name="connsiteY1" fmla="*/ 0 h 3070860"/>
              <a:gd name="connsiteX2" fmla="*/ 1036320 w 3558540"/>
              <a:gd name="connsiteY2" fmla="*/ 0 h 3070860"/>
              <a:gd name="connsiteX3" fmla="*/ 1036320 w 3558540"/>
              <a:gd name="connsiteY3" fmla="*/ 3017520 h 3070860"/>
              <a:gd name="connsiteX4" fmla="*/ 3558540 w 3558540"/>
              <a:gd name="connsiteY4" fmla="*/ 3017520 h 3070860"/>
              <a:gd name="connsiteX5" fmla="*/ 3558540 w 3558540"/>
              <a:gd name="connsiteY5" fmla="*/ 3070860 h 307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8540" h="3070860">
                <a:moveTo>
                  <a:pt x="0" y="144780"/>
                </a:moveTo>
                <a:lnTo>
                  <a:pt x="0" y="0"/>
                </a:lnTo>
                <a:lnTo>
                  <a:pt x="1036320" y="0"/>
                </a:lnTo>
                <a:lnTo>
                  <a:pt x="1036320" y="3017520"/>
                </a:lnTo>
                <a:lnTo>
                  <a:pt x="3558540" y="3017520"/>
                </a:lnTo>
                <a:lnTo>
                  <a:pt x="3558540" y="3070860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フリーフォーム 200"/>
          <p:cNvSpPr/>
          <p:nvPr/>
        </p:nvSpPr>
        <p:spPr>
          <a:xfrm>
            <a:off x="3457577" y="3700463"/>
            <a:ext cx="4212000" cy="4452937"/>
          </a:xfrm>
          <a:custGeom>
            <a:avLst/>
            <a:gdLst>
              <a:gd name="connsiteX0" fmla="*/ 0 w 4224337"/>
              <a:gd name="connsiteY0" fmla="*/ 0 h 4452937"/>
              <a:gd name="connsiteX1" fmla="*/ 0 w 4224337"/>
              <a:gd name="connsiteY1" fmla="*/ 276225 h 4452937"/>
              <a:gd name="connsiteX2" fmla="*/ 585787 w 4224337"/>
              <a:gd name="connsiteY2" fmla="*/ 276225 h 4452937"/>
              <a:gd name="connsiteX3" fmla="*/ 585787 w 4224337"/>
              <a:gd name="connsiteY3" fmla="*/ 4305300 h 4452937"/>
              <a:gd name="connsiteX4" fmla="*/ 676275 w 4224337"/>
              <a:gd name="connsiteY4" fmla="*/ 4310062 h 4452937"/>
              <a:gd name="connsiteX5" fmla="*/ 4224337 w 4224337"/>
              <a:gd name="connsiteY5" fmla="*/ 4310062 h 4452937"/>
              <a:gd name="connsiteX6" fmla="*/ 4224337 w 4224337"/>
              <a:gd name="connsiteY6" fmla="*/ 4452937 h 445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4337" h="4452937">
                <a:moveTo>
                  <a:pt x="0" y="0"/>
                </a:moveTo>
                <a:lnTo>
                  <a:pt x="0" y="276225"/>
                </a:lnTo>
                <a:lnTo>
                  <a:pt x="585787" y="276225"/>
                </a:lnTo>
                <a:lnTo>
                  <a:pt x="585787" y="4305300"/>
                </a:lnTo>
                <a:lnTo>
                  <a:pt x="676275" y="4310062"/>
                </a:lnTo>
                <a:lnTo>
                  <a:pt x="4224337" y="4310062"/>
                </a:lnTo>
                <a:lnTo>
                  <a:pt x="4224337" y="4452937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4881462" y="7007216"/>
            <a:ext cx="109977" cy="95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7909174" y="7007216"/>
            <a:ext cx="109977" cy="9557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4394110" y="7131009"/>
            <a:ext cx="109977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5218248" y="6993399"/>
            <a:ext cx="109977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6483868" y="6985108"/>
            <a:ext cx="90890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6017001" y="7128449"/>
            <a:ext cx="90890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4806790" y="7430152"/>
            <a:ext cx="259322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6662067" y="7729861"/>
            <a:ext cx="90890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4757272" y="7880030"/>
            <a:ext cx="90890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9635655" y="680222"/>
            <a:ext cx="62078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10383372" y="680222"/>
            <a:ext cx="62078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10520190" y="996638"/>
            <a:ext cx="62078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10905953" y="996638"/>
            <a:ext cx="62078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フリーフォーム 217"/>
          <p:cNvSpPr/>
          <p:nvPr/>
        </p:nvSpPr>
        <p:spPr>
          <a:xfrm>
            <a:off x="3371850" y="885825"/>
            <a:ext cx="866775" cy="2528888"/>
          </a:xfrm>
          <a:custGeom>
            <a:avLst/>
            <a:gdLst>
              <a:gd name="connsiteX0" fmla="*/ 866775 w 866775"/>
              <a:gd name="connsiteY0" fmla="*/ 0 h 2528888"/>
              <a:gd name="connsiteX1" fmla="*/ 733425 w 866775"/>
              <a:gd name="connsiteY1" fmla="*/ 0 h 2528888"/>
              <a:gd name="connsiteX2" fmla="*/ 733425 w 866775"/>
              <a:gd name="connsiteY2" fmla="*/ 2252663 h 2528888"/>
              <a:gd name="connsiteX3" fmla="*/ 0 w 866775"/>
              <a:gd name="connsiteY3" fmla="*/ 2252663 h 2528888"/>
              <a:gd name="connsiteX4" fmla="*/ 0 w 866775"/>
              <a:gd name="connsiteY4" fmla="*/ 2528888 h 252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775" h="2528888">
                <a:moveTo>
                  <a:pt x="866775" y="0"/>
                </a:moveTo>
                <a:lnTo>
                  <a:pt x="733425" y="0"/>
                </a:lnTo>
                <a:lnTo>
                  <a:pt x="733425" y="2252663"/>
                </a:lnTo>
                <a:lnTo>
                  <a:pt x="0" y="2252663"/>
                </a:lnTo>
                <a:lnTo>
                  <a:pt x="0" y="2528888"/>
                </a:lnTo>
              </a:path>
            </a:pathLst>
          </a:custGeom>
          <a:noFill/>
          <a:ln w="6350">
            <a:gradFill>
              <a:gsLst>
                <a:gs pos="0">
                  <a:srgbClr val="00B0F0"/>
                </a:gs>
                <a:gs pos="100000">
                  <a:srgbClr val="CC00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テキスト ボックス 218"/>
          <p:cNvSpPr txBox="1"/>
          <p:nvPr/>
        </p:nvSpPr>
        <p:spPr>
          <a:xfrm>
            <a:off x="3304322" y="1071577"/>
            <a:ext cx="844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800" dirty="0" smtClean="0">
                <a:solidFill>
                  <a:srgbClr val="00B0F0"/>
                </a:solidFill>
              </a:rPr>
              <a:t>λ=1 </a:t>
            </a:r>
            <a:r>
              <a:rPr lang="ja-JP" altLang="en-US" sz="800" dirty="0" smtClean="0">
                <a:solidFill>
                  <a:srgbClr val="00B0F0"/>
                </a:solidFill>
              </a:rPr>
              <a:t>の固有</a:t>
            </a:r>
            <a:r>
              <a:rPr lang="en-US" altLang="ja-JP" sz="800" dirty="0" smtClean="0">
                <a:solidFill>
                  <a:srgbClr val="00B0F0"/>
                </a:solidFill>
              </a:rPr>
              <a:t/>
            </a:r>
            <a:br>
              <a:rPr lang="en-US" altLang="ja-JP" sz="800" dirty="0" smtClean="0">
                <a:solidFill>
                  <a:srgbClr val="00B0F0"/>
                </a:solidFill>
              </a:rPr>
            </a:br>
            <a:r>
              <a:rPr lang="ja-JP" altLang="en-US" sz="800" dirty="0" smtClean="0">
                <a:solidFill>
                  <a:srgbClr val="00B0F0"/>
                </a:solidFill>
              </a:rPr>
              <a:t>ベクトルと一致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sp>
        <p:nvSpPr>
          <p:cNvPr id="220" name="正方形/長方形 219"/>
          <p:cNvSpPr/>
          <p:nvPr/>
        </p:nvSpPr>
        <p:spPr>
          <a:xfrm>
            <a:off x="9155917" y="1329002"/>
            <a:ext cx="555878" cy="13992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9861778" y="1329002"/>
            <a:ext cx="611466" cy="13992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9459088" y="1487763"/>
            <a:ext cx="120975" cy="12720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8342563" y="1494886"/>
            <a:ext cx="99979" cy="12720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8574211" y="1494886"/>
            <a:ext cx="109977" cy="12720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11343086" y="1899505"/>
            <a:ext cx="69748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8654664" y="2122602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8651489" y="2271827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10179752" y="2118026"/>
            <a:ext cx="69748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10974381" y="2267999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8354901" y="2639939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11250251" y="2646990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9773163" y="2791225"/>
            <a:ext cx="843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テキスト ボックス 232"/>
          <p:cNvSpPr txBox="1"/>
          <p:nvPr/>
        </p:nvSpPr>
        <p:spPr>
          <a:xfrm>
            <a:off x="10030515" y="2860013"/>
            <a:ext cx="7783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固有値</a:t>
            </a:r>
            <a:r>
              <a:rPr lang="en-US" altLang="ja-JP" sz="700" dirty="0" smtClean="0"/>
              <a:t>1</a:t>
            </a:r>
            <a:r>
              <a:rPr lang="ja-JP" altLang="en-US" sz="700" dirty="0" smtClean="0"/>
              <a:t>なので</a:t>
            </a:r>
            <a:endParaRPr kumimoji="1" lang="ja-JP" altLang="en-US" sz="700" dirty="0"/>
          </a:p>
        </p:txBody>
      </p:sp>
      <p:sp>
        <p:nvSpPr>
          <p:cNvPr id="234" name="正方形/長方形 233"/>
          <p:cNvSpPr/>
          <p:nvPr/>
        </p:nvSpPr>
        <p:spPr>
          <a:xfrm>
            <a:off x="9427639" y="3087671"/>
            <a:ext cx="133073" cy="3299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9787039" y="3087671"/>
            <a:ext cx="82627" cy="3299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10864639" y="3087671"/>
            <a:ext cx="82627" cy="3299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10567552" y="3087671"/>
            <a:ext cx="82627" cy="3299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テキスト ボックス 237"/>
          <p:cNvSpPr txBox="1"/>
          <p:nvPr/>
        </p:nvSpPr>
        <p:spPr>
          <a:xfrm>
            <a:off x="9024319" y="3018081"/>
            <a:ext cx="4945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零空間</a:t>
            </a:r>
            <a:endParaRPr kumimoji="1" lang="ja-JP" altLang="en-US" sz="700" dirty="0"/>
          </a:p>
        </p:txBody>
      </p:sp>
      <p:sp>
        <p:nvSpPr>
          <p:cNvPr id="239" name="テキスト ボックス 238"/>
          <p:cNvSpPr txBox="1"/>
          <p:nvPr/>
        </p:nvSpPr>
        <p:spPr>
          <a:xfrm>
            <a:off x="9836832" y="3019631"/>
            <a:ext cx="4945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列</a:t>
            </a:r>
            <a:r>
              <a:rPr kumimoji="1" lang="ja-JP" altLang="en-US" sz="700" dirty="0" smtClean="0"/>
              <a:t>空間</a:t>
            </a:r>
            <a:endParaRPr kumimoji="1" lang="ja-JP" altLang="en-US" sz="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テキスト ボックス 239"/>
              <p:cNvSpPr txBox="1"/>
              <p:nvPr/>
            </p:nvSpPr>
            <p:spPr>
              <a:xfrm>
                <a:off x="9432832" y="2934309"/>
                <a:ext cx="13830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40" name="テキスト ボックス 2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32" y="2934309"/>
                <a:ext cx="138308" cy="138499"/>
              </a:xfrm>
              <a:prstGeom prst="rect">
                <a:avLst/>
              </a:prstGeom>
              <a:blipFill rotWithShape="0">
                <a:blip r:embed="rId10"/>
                <a:stretch>
                  <a:fillRect l="-13043" r="-8696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/>
              <p:cNvSpPr txBox="1"/>
              <p:nvPr/>
            </p:nvSpPr>
            <p:spPr>
              <a:xfrm>
                <a:off x="9732767" y="2934309"/>
                <a:ext cx="20242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9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kumimoji="1" lang="en-US" altLang="ja-JP" sz="9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9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9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241" name="テキスト ボックス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67" y="2934309"/>
                <a:ext cx="202428" cy="138499"/>
              </a:xfrm>
              <a:prstGeom prst="rect">
                <a:avLst/>
              </a:prstGeom>
              <a:blipFill rotWithShape="0">
                <a:blip r:embed="rId11"/>
                <a:stretch>
                  <a:fillRect l="-15152" r="-9091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直線矢印コネクタ 242"/>
          <p:cNvCxnSpPr>
            <a:stCxn id="233" idx="1"/>
            <a:endCxn id="232" idx="2"/>
          </p:cNvCxnSpPr>
          <p:nvPr/>
        </p:nvCxnSpPr>
        <p:spPr>
          <a:xfrm flipH="1" flipV="1">
            <a:off x="9815361" y="2914789"/>
            <a:ext cx="288000" cy="45252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正方形/長方形 244"/>
          <p:cNvSpPr/>
          <p:nvPr/>
        </p:nvSpPr>
        <p:spPr>
          <a:xfrm>
            <a:off x="11165854" y="4665606"/>
            <a:ext cx="9283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9840948" y="5726991"/>
            <a:ext cx="177120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11061107" y="5726991"/>
            <a:ext cx="177120" cy="12720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9484807" y="7585334"/>
            <a:ext cx="56435" cy="12720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10168794" y="7588702"/>
            <a:ext cx="56435" cy="12720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フリーフォーム 249"/>
          <p:cNvSpPr/>
          <p:nvPr/>
        </p:nvSpPr>
        <p:spPr>
          <a:xfrm>
            <a:off x="8991805" y="6528366"/>
            <a:ext cx="157163" cy="138112"/>
          </a:xfrm>
          <a:custGeom>
            <a:avLst/>
            <a:gdLst>
              <a:gd name="connsiteX0" fmla="*/ 157163 w 157163"/>
              <a:gd name="connsiteY0" fmla="*/ 138112 h 138112"/>
              <a:gd name="connsiteX1" fmla="*/ 123825 w 157163"/>
              <a:gd name="connsiteY1" fmla="*/ 80962 h 138112"/>
              <a:gd name="connsiteX2" fmla="*/ 0 w 157163"/>
              <a:gd name="connsiteY2" fmla="*/ 0 h 1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163" h="138112">
                <a:moveTo>
                  <a:pt x="157163" y="138112"/>
                </a:moveTo>
                <a:cubicBezTo>
                  <a:pt x="153591" y="121046"/>
                  <a:pt x="150019" y="103981"/>
                  <a:pt x="123825" y="80962"/>
                </a:cubicBezTo>
                <a:cubicBezTo>
                  <a:pt x="97631" y="57943"/>
                  <a:pt x="48815" y="28971"/>
                  <a:pt x="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フリーフォーム 251"/>
          <p:cNvSpPr/>
          <p:nvPr/>
        </p:nvSpPr>
        <p:spPr>
          <a:xfrm>
            <a:off x="10520190" y="6528365"/>
            <a:ext cx="323850" cy="156723"/>
          </a:xfrm>
          <a:custGeom>
            <a:avLst/>
            <a:gdLst>
              <a:gd name="connsiteX0" fmla="*/ 0 w 323850"/>
              <a:gd name="connsiteY0" fmla="*/ 204876 h 204876"/>
              <a:gd name="connsiteX1" fmla="*/ 38100 w 323850"/>
              <a:gd name="connsiteY1" fmla="*/ 90576 h 204876"/>
              <a:gd name="connsiteX2" fmla="*/ 80962 w 323850"/>
              <a:gd name="connsiteY2" fmla="*/ 33426 h 204876"/>
              <a:gd name="connsiteX3" fmla="*/ 200025 w 323850"/>
              <a:gd name="connsiteY3" fmla="*/ 89 h 204876"/>
              <a:gd name="connsiteX4" fmla="*/ 323850 w 323850"/>
              <a:gd name="connsiteY4" fmla="*/ 42951 h 20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" h="204876">
                <a:moveTo>
                  <a:pt x="0" y="204876"/>
                </a:moveTo>
                <a:cubicBezTo>
                  <a:pt x="12303" y="162013"/>
                  <a:pt x="24606" y="119151"/>
                  <a:pt x="38100" y="90576"/>
                </a:cubicBezTo>
                <a:cubicBezTo>
                  <a:pt x="51594" y="62001"/>
                  <a:pt x="53975" y="48507"/>
                  <a:pt x="80962" y="33426"/>
                </a:cubicBezTo>
                <a:cubicBezTo>
                  <a:pt x="107949" y="18345"/>
                  <a:pt x="159544" y="-1498"/>
                  <a:pt x="200025" y="89"/>
                </a:cubicBezTo>
                <a:cubicBezTo>
                  <a:pt x="240506" y="1676"/>
                  <a:pt x="282178" y="22313"/>
                  <a:pt x="323850" y="42951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00602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:6.6 </a:t>
            </a:r>
            <a:r>
              <a:rPr lang="ja-JP" altLang="en-US" sz="3200" dirty="0" smtClean="0"/>
              <a:t>相似行列</a:t>
            </a:r>
            <a:endParaRPr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4017183" cy="606175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137" y="679904"/>
            <a:ext cx="4029175" cy="588787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113" y="6567776"/>
            <a:ext cx="3975213" cy="7494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02317" y="1159002"/>
            <a:ext cx="6245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183298" y="1000252"/>
            <a:ext cx="9144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368777" y="1159001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17187" y="1159000"/>
            <a:ext cx="17820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8979" y="133045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6754" y="178130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16358" y="1781302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476129" y="192735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15829" y="208115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507879" y="223215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927104" y="260680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764073" y="1463873"/>
            <a:ext cx="9144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04462" y="1158999"/>
            <a:ext cx="6245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069854" y="208115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62895" y="2996463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7520" y="2996463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3045" y="315290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197961" y="2996463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61100" y="3298955"/>
            <a:ext cx="755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56325" y="3457705"/>
            <a:ext cx="7557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40105" y="3457705"/>
            <a:ext cx="6245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409740" y="3457705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154975" y="3457705"/>
            <a:ext cx="17820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8146" y="3457705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20471" y="3457705"/>
            <a:ext cx="6245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89243" y="3457705"/>
            <a:ext cx="17820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38299" y="3457705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157753" y="2081154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850936" y="2081154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099726" y="178130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92909" y="1781302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767341" y="1619377"/>
            <a:ext cx="12171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335666" y="1927352"/>
            <a:ext cx="12171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339268" y="2088129"/>
            <a:ext cx="12171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588747" y="260680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675894" y="2606801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369077" y="2606801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159338" y="2606801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06717" y="2606801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140750" y="2606801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53357" y="2996463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246540" y="2996463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963721" y="2996463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778124" y="2996463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875720" y="2996463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2959152" y="2996463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1931" y="2996463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73916" y="3152905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2436975" y="3152905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3167094" y="3152905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3142527" y="3298955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3421610" y="3298955"/>
            <a:ext cx="9144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2598590" y="361745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2684427" y="361745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2377610" y="3617452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166651" y="3617452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56526" y="3617452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53497" y="377437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439334" y="3774375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32517" y="3774375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37759" y="3926775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06822" y="4163571"/>
            <a:ext cx="83134" cy="118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419265" y="416357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01116" y="4097879"/>
            <a:ext cx="71030" cy="1188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84418" y="4163570"/>
            <a:ext cx="71030" cy="1188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26843" y="3927201"/>
            <a:ext cx="71030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335687" y="3936553"/>
            <a:ext cx="71030" cy="1188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228613" y="4095072"/>
            <a:ext cx="53366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615829" y="4163570"/>
            <a:ext cx="53366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508754" y="4163570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3012364" y="4153523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3098201" y="4153523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791384" y="4153523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2601309" y="4094645"/>
            <a:ext cx="53366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3196715" y="4154376"/>
            <a:ext cx="64573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926128" y="3774375"/>
            <a:ext cx="71030" cy="1188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2977110" y="438259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3062947" y="4382595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2756130" y="4382595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823986" y="438259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790440" y="4383448"/>
            <a:ext cx="64573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3559799" y="4382595"/>
            <a:ext cx="71030" cy="1188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465955" y="4542361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694613" y="4542360"/>
            <a:ext cx="9144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041638" y="4696955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75689" y="3152905"/>
            <a:ext cx="100592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07628" y="4542360"/>
            <a:ext cx="100592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118277" y="4856558"/>
            <a:ext cx="85946" cy="1188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2344292" y="5000758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2595163" y="5000758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2803162" y="5000758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2550721" y="5316787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134938" y="5316787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302423" y="5474179"/>
            <a:ext cx="9144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2647236" y="5474179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419265" y="5474179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1505102" y="547417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198285" y="5474179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993676" y="5474179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1960405" y="531678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2046242" y="5316787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1739425" y="5316787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1502399" y="531678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2440168" y="5474179"/>
            <a:ext cx="20071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3254866" y="531678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2359350" y="4846811"/>
            <a:ext cx="100592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14122" y="5888992"/>
            <a:ext cx="9545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固有値は変わらない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122" name="正方形/長方形 121"/>
          <p:cNvSpPr/>
          <p:nvPr/>
        </p:nvSpPr>
        <p:spPr>
          <a:xfrm>
            <a:off x="2631025" y="6050671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3356201" y="5816465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471146" y="581646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56983" y="5816465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250166" y="5816465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44073" y="581646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1008914" y="581646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1416090" y="5816465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1219570" y="5816465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328089" y="5816465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3075767" y="581646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3165251" y="5816465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3432502" y="5816465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1143144" y="6050671"/>
            <a:ext cx="19602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946347" y="6050671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054866" y="6050671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535178" y="6050671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608304" y="6050671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341381" y="6050671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2192678" y="6050671"/>
            <a:ext cx="19602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2069475" y="6050671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2392767" y="6050671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2738987" y="6050671"/>
            <a:ext cx="19602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2939076" y="6050671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1960949" y="6282860"/>
            <a:ext cx="19602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2161038" y="6282860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663520" y="6282859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1309415" y="6438597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119377" y="6438597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892783" y="6438597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37774" y="6282859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2251447" y="6438597"/>
            <a:ext cx="100592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4754197" y="993152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5627789" y="993152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6006622" y="993152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085193" y="993152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840006" y="993152"/>
            <a:ext cx="162005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6777816" y="993152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6336408" y="940610"/>
            <a:ext cx="237193" cy="2564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6652869" y="1255849"/>
            <a:ext cx="237193" cy="25648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6685991" y="1570027"/>
            <a:ext cx="540000" cy="25648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4516293" y="1317527"/>
            <a:ext cx="12171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4516293" y="1632438"/>
            <a:ext cx="12171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6297471" y="1632683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6384618" y="1632683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6077801" y="1632683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6251747" y="131492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6338894" y="1314927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6032077" y="1314927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4104566" y="1942572"/>
            <a:ext cx="74441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6476065" y="1947264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7041766" y="1945976"/>
            <a:ext cx="1106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7570973" y="1949151"/>
            <a:ext cx="462220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4104566" y="2090806"/>
            <a:ext cx="10548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4885720" y="2097653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4790367" y="2315646"/>
            <a:ext cx="287003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5170575" y="2315646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7470381" y="2315646"/>
            <a:ext cx="1005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6399654" y="2468248"/>
            <a:ext cx="68694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4589842" y="2838515"/>
            <a:ext cx="1005756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4401195" y="2838515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4531673" y="3142144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6231334" y="3142144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7123100" y="315290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4721173" y="3816900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5324556" y="3816900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7845506" y="3821953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4819721" y="4499098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6311293" y="4499098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4619696" y="4651498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5507643" y="4651497"/>
            <a:ext cx="36000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7310834" y="4133198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7748642" y="4133198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7835789" y="4133198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7528972" y="4133198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4744643" y="5116779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5233109" y="5117391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4533862" y="5116779"/>
            <a:ext cx="9144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5577768" y="5105174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6015576" y="510517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6102723" y="5105174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5795906" y="5105174"/>
            <a:ext cx="21563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5339669" y="6404652"/>
            <a:ext cx="360000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5224694" y="5630021"/>
            <a:ext cx="29752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5222148" y="5781125"/>
            <a:ext cx="789388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6383122" y="5633066"/>
            <a:ext cx="589178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4882579" y="6582749"/>
            <a:ext cx="29752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5917182" y="6585794"/>
            <a:ext cx="589178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7093583" y="6578537"/>
            <a:ext cx="36825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4492852" y="6738480"/>
            <a:ext cx="30434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76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:6.6 </a:t>
            </a:r>
            <a:r>
              <a:rPr lang="ja-JP" altLang="en-US" sz="3200" dirty="0" smtClean="0"/>
              <a:t>相似行列</a:t>
            </a:r>
            <a:endParaRPr lang="ja-JP" altLang="en-US" sz="32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218"/>
            <a:ext cx="3975213" cy="513839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" y="5883616"/>
            <a:ext cx="3981208" cy="23683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66" y="745218"/>
            <a:ext cx="3981208" cy="342959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157" y="4174814"/>
            <a:ext cx="4023179" cy="408913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19940" y="1012297"/>
            <a:ext cx="756000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04799" y="1163923"/>
            <a:ext cx="774000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167186" y="2544991"/>
            <a:ext cx="774000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291011" y="3300075"/>
            <a:ext cx="774000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259518" y="4464417"/>
            <a:ext cx="703636" cy="119653"/>
          </a:xfrm>
          <a:prstGeom prst="rect">
            <a:avLst/>
          </a:prstGeom>
          <a:noFill/>
          <a:ln w="635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2921" y="1514643"/>
            <a:ext cx="774000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95195" y="1163922"/>
            <a:ext cx="29841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015836" y="1514642"/>
            <a:ext cx="29841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274457" y="1163922"/>
            <a:ext cx="581518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378910" y="1514642"/>
            <a:ext cx="581518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490184" y="1147909"/>
            <a:ext cx="581518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01039" y="1865363"/>
            <a:ext cx="784823" cy="53835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679100" y="2074715"/>
            <a:ext cx="95083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174900" y="3107043"/>
            <a:ext cx="649763" cy="526745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753100" y="4224613"/>
            <a:ext cx="964447" cy="637362"/>
          </a:xfrm>
          <a:prstGeom prst="rect">
            <a:avLst/>
          </a:prstGeom>
          <a:noFill/>
          <a:ln w="6350">
            <a:solidFill>
              <a:srgbClr val="00FF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423004" y="3812894"/>
            <a:ext cx="648000" cy="119653"/>
          </a:xfrm>
          <a:prstGeom prst="rect">
            <a:avLst/>
          </a:prstGeom>
          <a:noFill/>
          <a:ln w="635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918263" y="2540228"/>
            <a:ext cx="581518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62277" y="2476177"/>
            <a:ext cx="71437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39694" y="2476177"/>
            <a:ext cx="9508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54356" y="2476177"/>
            <a:ext cx="20381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16608" y="2787573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31020" y="2476177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120046" y="2787573"/>
            <a:ext cx="20381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28627" y="2787573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4182" y="2787573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20377" y="3005434"/>
            <a:ext cx="13921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70578" y="3162596"/>
            <a:ext cx="15313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81419" y="3162596"/>
            <a:ext cx="10459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934132" y="3005434"/>
            <a:ext cx="13921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237129" y="3162596"/>
            <a:ext cx="1150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51154" y="3656293"/>
            <a:ext cx="9508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65816" y="3656293"/>
            <a:ext cx="20381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77888" y="3656292"/>
            <a:ext cx="15313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3421927" y="2476177"/>
            <a:ext cx="83134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3218623" y="2637703"/>
            <a:ext cx="703636" cy="119653"/>
          </a:xfrm>
          <a:prstGeom prst="rect">
            <a:avLst/>
          </a:prstGeom>
          <a:noFill/>
          <a:ln w="63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006201" y="3507630"/>
            <a:ext cx="480594" cy="45438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040533" y="3507630"/>
            <a:ext cx="480594" cy="45438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523367" y="3507630"/>
            <a:ext cx="480594" cy="45438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368228" y="3507629"/>
            <a:ext cx="480594" cy="45438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754250" y="4022562"/>
            <a:ext cx="15313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967818" y="4021284"/>
            <a:ext cx="22420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93896" y="4182735"/>
            <a:ext cx="10459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192019" y="4182735"/>
            <a:ext cx="15313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2507199" y="4709178"/>
            <a:ext cx="9508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2214718" y="4709178"/>
            <a:ext cx="20381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732952" y="4709178"/>
            <a:ext cx="95083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2423829" y="4709178"/>
            <a:ext cx="785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327973" y="4709178"/>
            <a:ext cx="10459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45174" y="4709178"/>
            <a:ext cx="10459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162255" y="4709178"/>
            <a:ext cx="1150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46354" y="4906117"/>
            <a:ext cx="95083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391927" y="4906117"/>
            <a:ext cx="64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797944" y="4906117"/>
            <a:ext cx="64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721827" y="4906117"/>
            <a:ext cx="7143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84525" y="5348866"/>
            <a:ext cx="64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69834" y="5414361"/>
            <a:ext cx="64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93717" y="5414361"/>
            <a:ext cx="7143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276440" y="5256164"/>
            <a:ext cx="473048" cy="4472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801065" y="5256164"/>
            <a:ext cx="177754" cy="44724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602470" y="5268071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2602470" y="5418090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2602470" y="5570490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976822" y="5268071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150549" y="5268071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2976822" y="5418090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154716" y="5418090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976822" y="5570490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915640" y="5268071"/>
            <a:ext cx="590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3051023" y="5268071"/>
            <a:ext cx="7858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2915640" y="5418090"/>
            <a:ext cx="590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3055190" y="5418090"/>
            <a:ext cx="7858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2915640" y="5570490"/>
            <a:ext cx="590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69080" y="5744070"/>
            <a:ext cx="71437" cy="9888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614826" y="5744070"/>
            <a:ext cx="185290" cy="9888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02988" y="5744070"/>
            <a:ext cx="71437" cy="988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268939" y="5744070"/>
            <a:ext cx="86439" cy="9888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631475" y="5739516"/>
            <a:ext cx="71437" cy="988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217401" y="6250910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469492" y="6319681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408310" y="6319681"/>
            <a:ext cx="590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466924" y="6596517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644818" y="6596517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405742" y="6596517"/>
            <a:ext cx="590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545292" y="6596517"/>
            <a:ext cx="7858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469305" y="6870972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647199" y="6870972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408123" y="6870972"/>
            <a:ext cx="590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547673" y="6870972"/>
            <a:ext cx="7858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218127" y="6531619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217401" y="6802935"/>
            <a:ext cx="5903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231503" y="7280716"/>
            <a:ext cx="24662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590177" y="7128154"/>
            <a:ext cx="64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815698" y="7128154"/>
            <a:ext cx="64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4839080" y="5508786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384755" y="6283668"/>
            <a:ext cx="20642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198609" y="6283668"/>
            <a:ext cx="10939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4991699" y="6283668"/>
            <a:ext cx="9040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6342808" y="6121731"/>
            <a:ext cx="115050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6373847" y="6283668"/>
            <a:ext cx="10939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5191732" y="5823789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738224" y="5823788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952538" y="5976188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7521141" y="5982278"/>
            <a:ext cx="64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7927158" y="5982278"/>
            <a:ext cx="64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7851041" y="5982278"/>
            <a:ext cx="7143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7508277" y="6289134"/>
            <a:ext cx="64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7919057" y="6289134"/>
            <a:ext cx="64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7842940" y="6289134"/>
            <a:ext cx="7143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370179" y="6588401"/>
            <a:ext cx="20642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184033" y="6588401"/>
            <a:ext cx="10939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5762745" y="6588401"/>
            <a:ext cx="20642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5576599" y="6588401"/>
            <a:ext cx="10939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6319681" y="6588401"/>
            <a:ext cx="20642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6095432" y="6588401"/>
            <a:ext cx="10939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7540191" y="6596517"/>
            <a:ext cx="20642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7746611" y="6596517"/>
            <a:ext cx="10939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5238996" y="6904889"/>
            <a:ext cx="7471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5668379" y="6904889"/>
            <a:ext cx="61748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5852101" y="6903370"/>
            <a:ext cx="170595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5585437" y="6903370"/>
            <a:ext cx="8218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7203404" y="6903369"/>
            <a:ext cx="8218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7058026" y="6753831"/>
            <a:ext cx="8218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6801582" y="6753830"/>
            <a:ext cx="10939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5441527" y="7061614"/>
            <a:ext cx="7143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5638013" y="7061614"/>
            <a:ext cx="20642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5328035" y="7061614"/>
            <a:ext cx="10939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5550693" y="992687"/>
            <a:ext cx="9508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5258212" y="992687"/>
            <a:ext cx="20381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5467323" y="992687"/>
            <a:ext cx="785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4667233" y="992687"/>
            <a:ext cx="8643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7914377" y="992687"/>
            <a:ext cx="8643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7914377" y="1296287"/>
            <a:ext cx="8643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6185753" y="1296287"/>
            <a:ext cx="8643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7228065" y="992686"/>
            <a:ext cx="1150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5965171" y="1143289"/>
            <a:ext cx="1150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7170540" y="1143289"/>
            <a:ext cx="1150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7412277" y="1143288"/>
            <a:ext cx="115050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4459668" y="1296287"/>
            <a:ext cx="81460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4205288" y="1296287"/>
            <a:ext cx="165717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4376297" y="1296287"/>
            <a:ext cx="785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7686745" y="1296287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853955" y="1449693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4166831" y="1611381"/>
            <a:ext cx="8643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112202" y="1605218"/>
            <a:ext cx="8643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6480069" y="1771102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4476559" y="2228755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4718671" y="2225747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5484165" y="7671954"/>
            <a:ext cx="9040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5531788" y="7833880"/>
            <a:ext cx="904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5482915" y="7987361"/>
            <a:ext cx="9040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363055" y="7951771"/>
            <a:ext cx="785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1047041" y="7951771"/>
            <a:ext cx="7143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3743975" y="7951771"/>
            <a:ext cx="9508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3451494" y="7951771"/>
            <a:ext cx="20381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3660605" y="7951771"/>
            <a:ext cx="7858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3630810" y="7798521"/>
            <a:ext cx="10459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3232357" y="7951771"/>
            <a:ext cx="9508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4229136" y="5667291"/>
            <a:ext cx="299292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312101" y="6283668"/>
            <a:ext cx="7143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297525" y="6588401"/>
            <a:ext cx="7143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690091" y="6588401"/>
            <a:ext cx="7143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6206169" y="6588401"/>
            <a:ext cx="115050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2717581" y="3519207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2869981" y="3677957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2325748" y="1932668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2478148" y="2091418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871736" y="1939061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1024136" y="2097811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6246905" y="4239880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6545355" y="4551030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1467104" y="5271335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1619504" y="5430085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7127971" y="5520010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4356375" y="1918617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5377296" y="2686251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6967681" y="3302674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5985826" y="1915935"/>
            <a:ext cx="86439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7336676" y="1767044"/>
            <a:ext cx="29841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5521378" y="3811226"/>
            <a:ext cx="29841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795968" y="4552899"/>
            <a:ext cx="29841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1801633" y="4551030"/>
            <a:ext cx="581518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969272" y="3008633"/>
            <a:ext cx="29841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1415260" y="3671361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1567660" y="3830111"/>
            <a:ext cx="8643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1415260" y="3515134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1567660" y="3673884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1720060" y="3826284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717134" y="1940651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869534" y="2099401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1021934" y="2251801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2571444" y="3522703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2723844" y="3681453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2876244" y="3833853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1320034" y="5268686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1472434" y="5427436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1624834" y="5579836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6082286" y="4246449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6540259" y="4709177"/>
            <a:ext cx="86439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73737" y="3656293"/>
            <a:ext cx="7143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260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04759" cy="36839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05" y="364018"/>
            <a:ext cx="3869895" cy="19640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405" y="2328019"/>
            <a:ext cx="3864084" cy="9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9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:6.7 </a:t>
            </a:r>
            <a:r>
              <a:rPr lang="ja-JP" altLang="en-US" sz="3200" dirty="0" smtClean="0"/>
              <a:t>特異値分解（ＳＶＤ）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4032897" cy="49571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555" y="679905"/>
            <a:ext cx="4020893" cy="469904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107" y="679905"/>
            <a:ext cx="4020893" cy="119426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107" y="1874170"/>
            <a:ext cx="4020893" cy="481907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503692" y="2847004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10770" y="2847004"/>
            <a:ext cx="10059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81363" y="2847004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919723" y="2847004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30844" y="3191319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228580" y="3191319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78885" y="3648634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60815" y="4269414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65142" y="2359653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43280" y="2359653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448862" y="1892929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527000" y="1892929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58749" y="2048318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22647" y="2048318"/>
            <a:ext cx="133888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889528" y="2207860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767638" y="2207860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526819" y="2207860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33166" y="2359653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39113" y="1583367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968448" y="1583366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565582" y="143096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999277" y="112378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20849" y="1277037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01187" y="1277037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279486" y="1277036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0718" y="1277036"/>
            <a:ext cx="173971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028353" y="97140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649839" y="1430965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894290" y="1430965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831133" y="1430965"/>
            <a:ext cx="56781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06390" y="2847004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228130" y="2847004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535208" y="2847004"/>
            <a:ext cx="10059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305801" y="2847004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644161" y="2847004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3063616" y="2847004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3370694" y="2847004"/>
            <a:ext cx="10059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141287" y="2847004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474884" y="2847004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89317" y="1892929"/>
            <a:ext cx="9722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207606" y="1892929"/>
            <a:ext cx="9722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880359" y="2359653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3097537" y="2359653"/>
            <a:ext cx="9722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82936" y="2048318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918891" y="1892929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27934" y="3191319"/>
            <a:ext cx="44672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2317758" y="3191319"/>
            <a:ext cx="468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54178" y="3337541"/>
            <a:ext cx="44351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837912" y="3337541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633664" y="3337541"/>
            <a:ext cx="9722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304866" y="3337541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069661" y="3337541"/>
            <a:ext cx="9722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563027" y="3337541"/>
            <a:ext cx="9722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3712094" y="3337541"/>
            <a:ext cx="9722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54178" y="3491540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306558" y="3491540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74999" y="3491540"/>
            <a:ext cx="10059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598868" y="3491540"/>
            <a:ext cx="10059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30388" y="364863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15628" y="3648634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27551" y="3648634"/>
            <a:ext cx="100592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439915" y="3648634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253844" y="3648634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440258" y="3648634"/>
            <a:ext cx="83134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526236" y="3648634"/>
            <a:ext cx="83134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072973" y="3648634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3363383" y="3648634"/>
            <a:ext cx="10059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150644" y="3648634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469955" y="3648634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70910" y="3805531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82749" y="3805531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353343" y="3805531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89321" y="3805531"/>
            <a:ext cx="10862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488008" y="4269414"/>
            <a:ext cx="44712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244700" y="4269413"/>
            <a:ext cx="48659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2936777" y="4080180"/>
            <a:ext cx="527198" cy="50348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522061" y="4736865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781839" y="4736865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3194758" y="5203738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3454536" y="5203738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4227879" y="5084085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4518289" y="5084085"/>
            <a:ext cx="10059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4305550" y="5084085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4624861" y="5084085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804972" y="504577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616326" y="5045773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713938" y="4887358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752396" y="4887358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711734" y="5353610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971512" y="5353610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223461" y="5353610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471334" y="5353610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275633" y="5500126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87472" y="5500126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358066" y="5500126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694044" y="5500126"/>
            <a:ext cx="108629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4146155" y="2012582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4356394" y="2012582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4556197" y="2012582"/>
            <a:ext cx="15657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462867" y="2012582"/>
            <a:ext cx="89776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987655" y="2358180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6200877" y="2358180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357189" y="2358180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280408" y="2358180"/>
            <a:ext cx="7419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6621490" y="2358180"/>
            <a:ext cx="1106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6836614" y="2358180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6734853" y="2358180"/>
            <a:ext cx="9875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7320268" y="2358180"/>
            <a:ext cx="1106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7535392" y="2358180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7433631" y="2358180"/>
            <a:ext cx="9875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6089488" y="2740418"/>
            <a:ext cx="75576" cy="1316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6299727" y="2740418"/>
            <a:ext cx="100592" cy="13161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6518580" y="2740418"/>
            <a:ext cx="156575" cy="13161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6406299" y="2740418"/>
            <a:ext cx="108629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5334762" y="3197669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5212872" y="3197669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6215607" y="3197669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6293745" y="3197669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388036" y="2897305"/>
            <a:ext cx="83134" cy="1316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4129628" y="2906830"/>
            <a:ext cx="108629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>
            <a:off x="7619073" y="737036"/>
            <a:ext cx="45719" cy="540000"/>
          </a:xfrm>
          <a:prstGeom prst="rightBrac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641932" y="883465"/>
            <a:ext cx="266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800" i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右中かっこ 132"/>
          <p:cNvSpPr/>
          <p:nvPr/>
        </p:nvSpPr>
        <p:spPr>
          <a:xfrm rot="16200000">
            <a:off x="7290237" y="428538"/>
            <a:ext cx="41563" cy="524927"/>
          </a:xfrm>
          <a:prstGeom prst="rightBrac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7194665" y="473081"/>
            <a:ext cx="266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kumimoji="1" lang="ja-JP" altLang="en-US" sz="800" i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右中かっこ 134"/>
          <p:cNvSpPr/>
          <p:nvPr/>
        </p:nvSpPr>
        <p:spPr>
          <a:xfrm>
            <a:off x="5911614" y="786507"/>
            <a:ext cx="45675" cy="446281"/>
          </a:xfrm>
          <a:prstGeom prst="rightBrace">
            <a:avLst>
              <a:gd name="adj1" fmla="val 8333"/>
              <a:gd name="adj2" fmla="val 87884"/>
            </a:avLst>
          </a:prstGeom>
          <a:ln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5918099" y="1061592"/>
            <a:ext cx="266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kumimoji="1" lang="ja-JP" altLang="en-US" sz="800" i="1" dirty="0">
              <a:solidFill>
                <a:srgbClr val="CC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右中かっこ 136"/>
          <p:cNvSpPr/>
          <p:nvPr/>
        </p:nvSpPr>
        <p:spPr>
          <a:xfrm rot="16200000">
            <a:off x="5472538" y="358822"/>
            <a:ext cx="45720" cy="768546"/>
          </a:xfrm>
          <a:prstGeom prst="rightBrace">
            <a:avLst/>
          </a:prstGeom>
          <a:ln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5383274" y="530219"/>
            <a:ext cx="266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kumimoji="1" lang="ja-JP" altLang="en-US" sz="800" i="1" dirty="0">
              <a:solidFill>
                <a:srgbClr val="CC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正方形/長方形 138"/>
          <p:cNvSpPr/>
          <p:nvPr/>
        </p:nvSpPr>
        <p:spPr>
          <a:xfrm>
            <a:off x="4705123" y="3205923"/>
            <a:ext cx="108629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4937870" y="3197669"/>
            <a:ext cx="108629" cy="1316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4249140" y="3347635"/>
            <a:ext cx="915791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6796630" y="3353617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4454884" y="3720740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4611196" y="3720740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4534415" y="3720740"/>
            <a:ext cx="7419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5351321" y="3720740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5507633" y="3720740"/>
            <a:ext cx="153969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5430852" y="3720740"/>
            <a:ext cx="7419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6532197" y="3928359"/>
            <a:ext cx="7419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6740782" y="3928359"/>
            <a:ext cx="7419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4318606" y="3928358"/>
            <a:ext cx="75576" cy="11965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4519862" y="3925184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5080269" y="4080180"/>
            <a:ext cx="100592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6821329" y="4093265"/>
            <a:ext cx="91447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6995101" y="4093265"/>
            <a:ext cx="153969" cy="11965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918320" y="4093265"/>
            <a:ext cx="7419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810226" y="4353230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6824650" y="4355719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4615641" y="4887358"/>
            <a:ext cx="32222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6036016" y="4887358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6746334" y="4887357"/>
            <a:ext cx="10059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6532197" y="4727339"/>
            <a:ext cx="32550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7970434" y="4727339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7311018" y="4571494"/>
            <a:ext cx="33091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4460634" y="4727339"/>
            <a:ext cx="10059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7775282" y="4574335"/>
            <a:ext cx="31996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6018980" y="4353230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6088299" y="4353230"/>
            <a:ext cx="6640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5060795" y="4355366"/>
            <a:ext cx="8161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5288554" y="4353230"/>
            <a:ext cx="8161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6721983" y="4571494"/>
            <a:ext cx="6745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6791302" y="4571494"/>
            <a:ext cx="6640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7579932" y="5074559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7776675" y="5074559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7949586" y="5074559"/>
            <a:ext cx="12940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7861719" y="5074559"/>
            <a:ext cx="89776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右中かっこ 180"/>
          <p:cNvSpPr/>
          <p:nvPr/>
        </p:nvSpPr>
        <p:spPr>
          <a:xfrm>
            <a:off x="6974778" y="786507"/>
            <a:ext cx="45675" cy="446281"/>
          </a:xfrm>
          <a:prstGeom prst="rightBrace">
            <a:avLst>
              <a:gd name="adj1" fmla="val 8333"/>
              <a:gd name="adj2" fmla="val 87884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6880897" y="1184296"/>
            <a:ext cx="266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8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右中かっこ 182"/>
          <p:cNvSpPr/>
          <p:nvPr/>
        </p:nvSpPr>
        <p:spPr>
          <a:xfrm rot="16200000">
            <a:off x="6528357" y="365019"/>
            <a:ext cx="45720" cy="768546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6439093" y="536416"/>
            <a:ext cx="266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8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正方形/長方形 184"/>
          <p:cNvSpPr/>
          <p:nvPr/>
        </p:nvSpPr>
        <p:spPr>
          <a:xfrm>
            <a:off x="7452319" y="1846845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7772887" y="1846845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7534752" y="1846845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7861104" y="1846845"/>
            <a:ext cx="89776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6294964" y="1844965"/>
            <a:ext cx="156575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5954529" y="1847773"/>
            <a:ext cx="189456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4601331" y="1696172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4744193" y="1696171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4406115" y="1846157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7037763" y="1541092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7287898" y="1541092"/>
            <a:ext cx="9722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6930918" y="1394708"/>
            <a:ext cx="106943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4439298" y="1394708"/>
            <a:ext cx="9722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5367745" y="1698387"/>
            <a:ext cx="1423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5508424" y="1698386"/>
            <a:ext cx="8838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6802734" y="1541092"/>
            <a:ext cx="88383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138333" y="2044616"/>
            <a:ext cx="28268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1670313" y="2044616"/>
            <a:ext cx="29337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6032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図 215"/>
          <p:cNvPicPr>
            <a:picLocks noChangeAspect="1"/>
          </p:cNvPicPr>
          <p:nvPr/>
        </p:nvPicPr>
        <p:blipFill rotWithShape="1">
          <a:blip r:embed="rId2"/>
          <a:srcRect b="34476"/>
          <a:stretch/>
        </p:blipFill>
        <p:spPr>
          <a:xfrm>
            <a:off x="65943" y="1513191"/>
            <a:ext cx="3950609" cy="3782710"/>
          </a:xfrm>
          <a:prstGeom prst="rect">
            <a:avLst/>
          </a:prstGeom>
        </p:spPr>
      </p:pic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:6.7 </a:t>
            </a:r>
            <a:r>
              <a:rPr lang="ja-JP" altLang="en-US" sz="3200" dirty="0" smtClean="0"/>
              <a:t>特異値分解（ＳＶＤ）</a:t>
            </a:r>
            <a:endParaRPr lang="ja-JP" altLang="en-US" sz="3200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9905"/>
            <a:ext cx="4016552" cy="83328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/>
          <a:srcRect t="69088"/>
          <a:stretch/>
        </p:blipFill>
        <p:spPr>
          <a:xfrm>
            <a:off x="65943" y="5341620"/>
            <a:ext cx="3950609" cy="178459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495" y="858760"/>
            <a:ext cx="3956604" cy="601883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042" y="858760"/>
            <a:ext cx="3968323" cy="608396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042" y="6942727"/>
            <a:ext cx="3968323" cy="98610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91126" y="264075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25592" y="2640755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15239" y="2640755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17967" y="2640755"/>
            <a:ext cx="8977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42076" y="3139230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704597" y="3139230"/>
            <a:ext cx="12940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613555" y="3139230"/>
            <a:ext cx="8977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780042" y="2558697"/>
            <a:ext cx="33937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21825" y="2558697"/>
            <a:ext cx="3257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000851" y="2561867"/>
            <a:ext cx="9875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25592" y="2484555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17967" y="2484555"/>
            <a:ext cx="8977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99051" y="2484555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84692" y="2484555"/>
            <a:ext cx="831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160883" y="3139230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282599" y="3139230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976811" y="3139230"/>
            <a:ext cx="68705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139332" y="3139230"/>
            <a:ext cx="12940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048290" y="3139230"/>
            <a:ext cx="8977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738153" y="3139230"/>
            <a:ext cx="12940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56472" y="3139230"/>
            <a:ext cx="79610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523091" y="3139230"/>
            <a:ext cx="12940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428874" y="3139230"/>
            <a:ext cx="8977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679729" y="222999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765370" y="2229997"/>
            <a:ext cx="831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122591" y="2229997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211407" y="2229997"/>
            <a:ext cx="831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196328" y="2070402"/>
            <a:ext cx="10059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575551" y="1222676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18927" y="1377814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97170" y="1377814"/>
            <a:ext cx="11065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843849" y="1222676"/>
            <a:ext cx="10059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35793" y="137781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14036" y="137781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3493495" y="1222676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3775778" y="1222676"/>
            <a:ext cx="6870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2163068" y="1612316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88138" y="1377814"/>
            <a:ext cx="12171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246624" y="1222676"/>
            <a:ext cx="12171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137862" y="1072039"/>
            <a:ext cx="10059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069791" y="1072039"/>
            <a:ext cx="6870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807662" y="1072039"/>
            <a:ext cx="10059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739591" y="1072039"/>
            <a:ext cx="6870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09070" y="916309"/>
            <a:ext cx="100592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3676380" y="916309"/>
            <a:ext cx="11065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2354250" y="916309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40889" y="1924393"/>
            <a:ext cx="68705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15243" y="1924393"/>
            <a:ext cx="9144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0864" y="1924393"/>
            <a:ext cx="178206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93198" y="1611676"/>
            <a:ext cx="91447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886018" y="1920154"/>
            <a:ext cx="91447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666150" y="1916668"/>
            <a:ext cx="17820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2846539" y="1916668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2932180" y="1916668"/>
            <a:ext cx="831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289391" y="2229997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96469" y="2229997"/>
            <a:ext cx="10059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367062" y="2229997"/>
            <a:ext cx="106943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700659" y="2229997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614497" y="2229997"/>
            <a:ext cx="100592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876050" y="2229997"/>
            <a:ext cx="121716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257805" y="256053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2318145" y="2558697"/>
            <a:ext cx="9875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3245163" y="2505220"/>
            <a:ext cx="330388" cy="26788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2100815" y="2565254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418519" y="2558697"/>
            <a:ext cx="108629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84025" y="2916806"/>
            <a:ext cx="8313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8520" y="2916806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2337545" y="2916805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641941" y="2919608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565" y="3394034"/>
            <a:ext cx="13388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26673" y="3394034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514141" y="3394034"/>
            <a:ext cx="13388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652249" y="3394034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071336" y="3391622"/>
            <a:ext cx="13388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2208046" y="3391622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2667097" y="3386947"/>
            <a:ext cx="13388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800632" y="3386947"/>
            <a:ext cx="100592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270" y="3191370"/>
            <a:ext cx="11279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ja-JP" altLang="en-US" sz="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ja-JP" altLang="en-US" sz="800" dirty="0" smtClean="0"/>
              <a:t>は正規直交行列</a:t>
            </a:r>
            <a:endParaRPr kumimoji="1" lang="ja-JP" altLang="en-US" sz="800" dirty="0"/>
          </a:p>
        </p:txBody>
      </p:sp>
      <p:sp>
        <p:nvSpPr>
          <p:cNvPr id="92" name="正方形/長方形 91"/>
          <p:cNvSpPr/>
          <p:nvPr/>
        </p:nvSpPr>
        <p:spPr>
          <a:xfrm>
            <a:off x="479037" y="3540581"/>
            <a:ext cx="139657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766392" y="3540581"/>
            <a:ext cx="95387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277458" y="3540581"/>
            <a:ext cx="126961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559053" y="3540581"/>
            <a:ext cx="126961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091096" y="3692890"/>
            <a:ext cx="126961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2350466" y="3692890"/>
            <a:ext cx="126961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92705" y="3688671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14421" y="3688671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2024253" y="4052655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2145969" y="4052655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2940084" y="4052655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2356871" y="4052655"/>
            <a:ext cx="8977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2515619" y="3977687"/>
            <a:ext cx="355110" cy="31531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667562" y="4440209"/>
            <a:ext cx="788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949177" y="4438588"/>
            <a:ext cx="68705" cy="1196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1023531" y="4438588"/>
            <a:ext cx="137352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883234" y="4438588"/>
            <a:ext cx="64124" cy="119653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3040613" y="4433979"/>
            <a:ext cx="788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291913" y="4583027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13629" y="4583027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995130" y="4149634"/>
            <a:ext cx="880919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995130" y="3991608"/>
            <a:ext cx="880919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38100" y="1685925"/>
            <a:ext cx="2071688" cy="2366730"/>
          </a:xfrm>
          <a:custGeom>
            <a:avLst/>
            <a:gdLst>
              <a:gd name="connsiteX0" fmla="*/ 814388 w 2071688"/>
              <a:gd name="connsiteY0" fmla="*/ 0 h 2314576"/>
              <a:gd name="connsiteX1" fmla="*/ 0 w 2071688"/>
              <a:gd name="connsiteY1" fmla="*/ 0 h 2314576"/>
              <a:gd name="connsiteX2" fmla="*/ 0 w 2071688"/>
              <a:gd name="connsiteY2" fmla="*/ 2209800 h 2314576"/>
              <a:gd name="connsiteX3" fmla="*/ 42863 w 2071688"/>
              <a:gd name="connsiteY3" fmla="*/ 2205038 h 2314576"/>
              <a:gd name="connsiteX4" fmla="*/ 76200 w 2071688"/>
              <a:gd name="connsiteY4" fmla="*/ 2200275 h 2314576"/>
              <a:gd name="connsiteX5" fmla="*/ 138113 w 2071688"/>
              <a:gd name="connsiteY5" fmla="*/ 2195513 h 2314576"/>
              <a:gd name="connsiteX6" fmla="*/ 1952625 w 2071688"/>
              <a:gd name="connsiteY6" fmla="*/ 2195513 h 2314576"/>
              <a:gd name="connsiteX7" fmla="*/ 2071688 w 2071688"/>
              <a:gd name="connsiteY7" fmla="*/ 2314576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1688" h="2314576">
                <a:moveTo>
                  <a:pt x="814388" y="0"/>
                </a:moveTo>
                <a:lnTo>
                  <a:pt x="0" y="0"/>
                </a:lnTo>
                <a:lnTo>
                  <a:pt x="0" y="2209800"/>
                </a:lnTo>
                <a:lnTo>
                  <a:pt x="42863" y="2205038"/>
                </a:lnTo>
                <a:cubicBezTo>
                  <a:pt x="54001" y="2203646"/>
                  <a:pt x="65031" y="2201392"/>
                  <a:pt x="76200" y="2200275"/>
                </a:cubicBezTo>
                <a:cubicBezTo>
                  <a:pt x="96796" y="2198215"/>
                  <a:pt x="138113" y="2195513"/>
                  <a:pt x="138113" y="2195513"/>
                </a:cubicBezTo>
                <a:lnTo>
                  <a:pt x="1952625" y="2195513"/>
                </a:lnTo>
                <a:lnTo>
                  <a:pt x="2071688" y="2314576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441" y="3885975"/>
            <a:ext cx="10148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>
                <a:solidFill>
                  <a:srgbClr val="FF0000"/>
                </a:solidFill>
              </a:rPr>
              <a:t>対角行列で考える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115" name="正方形/長方形 114"/>
          <p:cNvSpPr/>
          <p:nvPr/>
        </p:nvSpPr>
        <p:spPr>
          <a:xfrm>
            <a:off x="198643" y="4795688"/>
            <a:ext cx="162005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362728" y="4795688"/>
            <a:ext cx="95351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1198112" y="4795688"/>
            <a:ext cx="816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1730997" y="4795689"/>
            <a:ext cx="126961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3419025" y="4795689"/>
            <a:ext cx="71665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3303969" y="4795689"/>
            <a:ext cx="65150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2991297" y="4795689"/>
            <a:ext cx="71665" cy="133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3214339" y="4795688"/>
            <a:ext cx="8668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1317724" y="5035992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1439440" y="5035992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887871" y="5035992"/>
            <a:ext cx="788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1198112" y="4583027"/>
            <a:ext cx="816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664606" y="4583027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786322" y="4583027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3259788" y="4583027"/>
            <a:ext cx="95387" cy="133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3403600" y="4203700"/>
            <a:ext cx="774700" cy="1229337"/>
          </a:xfrm>
          <a:custGeom>
            <a:avLst/>
            <a:gdLst>
              <a:gd name="connsiteX0" fmla="*/ 774700 w 774700"/>
              <a:gd name="connsiteY0" fmla="*/ 0 h 1581150"/>
              <a:gd name="connsiteX1" fmla="*/ 635000 w 774700"/>
              <a:gd name="connsiteY1" fmla="*/ 139700 h 1581150"/>
              <a:gd name="connsiteX2" fmla="*/ 635000 w 774700"/>
              <a:gd name="connsiteY2" fmla="*/ 1581150 h 1581150"/>
              <a:gd name="connsiteX3" fmla="*/ 0 w 774700"/>
              <a:gd name="connsiteY3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700" h="1581150">
                <a:moveTo>
                  <a:pt x="774700" y="0"/>
                </a:moveTo>
                <a:lnTo>
                  <a:pt x="635000" y="139700"/>
                </a:lnTo>
                <a:lnTo>
                  <a:pt x="635000" y="1581150"/>
                </a:lnTo>
                <a:lnTo>
                  <a:pt x="0" y="1581150"/>
                </a:ln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4652268" y="890908"/>
            <a:ext cx="7557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4304320" y="1094861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4426036" y="1094861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4340035" y="1393537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4461751" y="1393537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6178458" y="1300073"/>
            <a:ext cx="612000" cy="32430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7093838" y="1300073"/>
            <a:ext cx="673200" cy="32430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4116618" y="1707409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4238334" y="1707409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5534133" y="1707409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5655849" y="1707409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4197739" y="2022288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5251839" y="1864566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5873306" y="2028696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5961141" y="2028696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6213008" y="2028695"/>
            <a:ext cx="1106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4508183" y="2325323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4596018" y="2325323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5248663" y="2229997"/>
            <a:ext cx="356395" cy="32430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4831445" y="2229997"/>
            <a:ext cx="392035" cy="32430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5755315" y="2229997"/>
            <a:ext cx="294541" cy="32430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7151536" y="2235697"/>
            <a:ext cx="431239" cy="32430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7151535" y="2874306"/>
            <a:ext cx="431239" cy="32430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4504068" y="2961830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4591903" y="2961830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5252127" y="2866504"/>
            <a:ext cx="396000" cy="32430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4827330" y="2866504"/>
            <a:ext cx="392035" cy="32430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5811684" y="2866504"/>
            <a:ext cx="243423" cy="32430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4109040" y="329079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4196875" y="3290792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623367" y="3290792"/>
            <a:ext cx="1106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4453580" y="3290792"/>
            <a:ext cx="147277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5134679" y="3290792"/>
            <a:ext cx="405804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5917855" y="3290792"/>
            <a:ext cx="13200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4518709" y="2653491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4606544" y="2653491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5083836" y="2653491"/>
            <a:ext cx="1106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4857647" y="2653491"/>
            <a:ext cx="215630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7307201" y="2653491"/>
            <a:ext cx="33537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6489523" y="2653491"/>
            <a:ext cx="455703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6207183" y="3290792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6328899" y="3290792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5409040" y="3503011"/>
            <a:ext cx="392035" cy="32430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5943095" y="3503010"/>
            <a:ext cx="323995" cy="32430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6305017" y="3503010"/>
            <a:ext cx="521799" cy="32430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6877333" y="3500205"/>
            <a:ext cx="720000" cy="32430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4543161" y="3593642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4734762" y="3593642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4914885" y="3593642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4831218" y="3593642"/>
            <a:ext cx="8161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030562" y="5738672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925142" y="5344264"/>
            <a:ext cx="83134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784887" y="5950861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922543" y="6325511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1783050" y="5738672"/>
            <a:ext cx="14234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2666150" y="5738672"/>
            <a:ext cx="1423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2467934" y="6270043"/>
            <a:ext cx="106943" cy="89896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3380327" y="6360437"/>
            <a:ext cx="88383" cy="89896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3452471" y="5757722"/>
            <a:ext cx="88383" cy="89896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3477508" y="6360437"/>
            <a:ext cx="97221" cy="8989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3549652" y="5757722"/>
            <a:ext cx="97221" cy="8989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1049793" y="6685677"/>
            <a:ext cx="97983" cy="8989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テキスト ボックス 196"/>
          <p:cNvSpPr txBox="1"/>
          <p:nvPr/>
        </p:nvSpPr>
        <p:spPr>
          <a:xfrm>
            <a:off x="159004" y="5651613"/>
            <a:ext cx="664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CC00FF"/>
                </a:solidFill>
              </a:rPr>
              <a:t>ずれている軸を一旦戻す</a:t>
            </a:r>
            <a:endParaRPr kumimoji="1" lang="ja-JP" altLang="en-US" sz="600" dirty="0">
              <a:solidFill>
                <a:srgbClr val="CC00FF"/>
              </a:solidFill>
            </a:endParaRPr>
          </a:p>
        </p:txBody>
      </p:sp>
      <p:sp>
        <p:nvSpPr>
          <p:cNvPr id="198" name="テキスト ボックス 197"/>
          <p:cNvSpPr txBox="1"/>
          <p:nvPr/>
        </p:nvSpPr>
        <p:spPr>
          <a:xfrm>
            <a:off x="1764630" y="5486330"/>
            <a:ext cx="664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92D050"/>
                </a:solidFill>
              </a:rPr>
              <a:t>直した軸方向に</a:t>
            </a:r>
            <a:r>
              <a:rPr lang="ja-JP" altLang="en-US" sz="600" dirty="0" smtClean="0">
                <a:solidFill>
                  <a:srgbClr val="92D050"/>
                </a:solidFill>
              </a:rPr>
              <a:t>拡大する</a:t>
            </a:r>
            <a:endParaRPr kumimoji="1" lang="en-US" altLang="ja-JP" sz="600" dirty="0" smtClean="0">
              <a:solidFill>
                <a:srgbClr val="92D050"/>
              </a:solidFill>
            </a:endParaRPr>
          </a:p>
        </p:txBody>
      </p:sp>
      <p:sp>
        <p:nvSpPr>
          <p:cNvPr id="199" name="テキスト ボックス 198"/>
          <p:cNvSpPr txBox="1"/>
          <p:nvPr/>
        </p:nvSpPr>
        <p:spPr>
          <a:xfrm>
            <a:off x="2767976" y="5629417"/>
            <a:ext cx="7007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00FF"/>
                </a:solidFill>
              </a:rPr>
              <a:t>再度回転させる</a:t>
            </a:r>
            <a:endParaRPr kumimoji="1" lang="en-US" altLang="ja-JP" sz="600" dirty="0" smtClean="0">
              <a:solidFill>
                <a:srgbClr val="0000FF"/>
              </a:solidFill>
            </a:endParaRPr>
          </a:p>
        </p:txBody>
      </p:sp>
      <p:sp>
        <p:nvSpPr>
          <p:cNvPr id="200" name="テキスト ボックス 199"/>
          <p:cNvSpPr txBox="1"/>
          <p:nvPr/>
        </p:nvSpPr>
        <p:spPr>
          <a:xfrm>
            <a:off x="901719" y="5570804"/>
            <a:ext cx="5027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CC00FF"/>
                </a:solidFill>
              </a:rPr>
              <a:t>逆行列</a:t>
            </a:r>
            <a:endParaRPr kumimoji="1" lang="ja-JP" altLang="en-US" sz="700" dirty="0">
              <a:solidFill>
                <a:srgbClr val="CC00FF"/>
              </a:solidFill>
            </a:endParaRPr>
          </a:p>
        </p:txBody>
      </p:sp>
      <p:sp>
        <p:nvSpPr>
          <p:cNvPr id="201" name="テキスト ボックス 200"/>
          <p:cNvSpPr txBox="1"/>
          <p:nvPr/>
        </p:nvSpPr>
        <p:spPr>
          <a:xfrm>
            <a:off x="1035909" y="6857557"/>
            <a:ext cx="28640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CC00FF"/>
                </a:solidFill>
              </a:rPr>
              <a:t>入力</a:t>
            </a:r>
            <a:r>
              <a:rPr lang="en-US" altLang="ja-JP" sz="700" i="1" dirty="0" smtClean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ja-JP" sz="700" dirty="0" smtClean="0"/>
              <a:t> </a:t>
            </a:r>
            <a:r>
              <a:rPr lang="ja-JP" altLang="en-US" sz="700" dirty="0" smtClean="0"/>
              <a:t>と</a:t>
            </a:r>
            <a:r>
              <a:rPr lang="ja-JP" altLang="en-US" sz="700" dirty="0" smtClean="0">
                <a:solidFill>
                  <a:srgbClr val="0000FF"/>
                </a:solidFill>
              </a:rPr>
              <a:t>出力</a:t>
            </a:r>
            <a:r>
              <a:rPr lang="en-US" altLang="ja-JP" sz="700" i="1" dirty="0" smtClean="0">
                <a:solidFill>
                  <a:srgbClr val="0000FF"/>
                </a:solidFill>
                <a:latin typeface="Tempus Sans ITC" panose="04020404030D07020202" pitchFamily="82" charset="0"/>
              </a:rPr>
              <a:t>u</a:t>
            </a:r>
            <a:r>
              <a:rPr lang="en-US" altLang="ja-JP" sz="700" dirty="0" smtClean="0"/>
              <a:t> </a:t>
            </a:r>
            <a:r>
              <a:rPr lang="ja-JP" altLang="en-US" sz="700" dirty="0" smtClean="0"/>
              <a:t>で</a:t>
            </a:r>
            <a:r>
              <a:rPr kumimoji="1" lang="ja-JP" altLang="en-US" sz="700" dirty="0" smtClean="0"/>
              <a:t>軸の</a:t>
            </a:r>
            <a:r>
              <a:rPr kumimoji="1" lang="ja-JP" altLang="en-US" sz="700" b="1" dirty="0" smtClean="0">
                <a:solidFill>
                  <a:srgbClr val="FF0000"/>
                </a:solidFill>
              </a:rPr>
              <a:t>方向が維持されていない点</a:t>
            </a:r>
            <a:r>
              <a:rPr kumimoji="1" lang="ja-JP" altLang="en-US" sz="700" dirty="0" smtClean="0"/>
              <a:t>が，固有値と異なる</a:t>
            </a:r>
            <a:endParaRPr kumimoji="1" lang="ja-JP" altLang="en-US" sz="700" dirty="0"/>
          </a:p>
        </p:txBody>
      </p:sp>
      <p:cxnSp>
        <p:nvCxnSpPr>
          <p:cNvPr id="203" name="直線矢印コネクタ 202"/>
          <p:cNvCxnSpPr/>
          <p:nvPr/>
        </p:nvCxnSpPr>
        <p:spPr>
          <a:xfrm flipV="1">
            <a:off x="692674" y="6060987"/>
            <a:ext cx="97200" cy="216000"/>
          </a:xfrm>
          <a:prstGeom prst="straightConnector1">
            <a:avLst/>
          </a:prstGeom>
          <a:ln w="12700">
            <a:solidFill>
              <a:srgbClr val="CC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/>
          <p:cNvCxnSpPr/>
          <p:nvPr/>
        </p:nvCxnSpPr>
        <p:spPr>
          <a:xfrm>
            <a:off x="700659" y="6270044"/>
            <a:ext cx="214580" cy="115293"/>
          </a:xfrm>
          <a:prstGeom prst="straightConnector1">
            <a:avLst/>
          </a:prstGeom>
          <a:ln w="12700">
            <a:solidFill>
              <a:srgbClr val="CC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矢印コネクタ 206"/>
          <p:cNvCxnSpPr>
            <a:cxnSpLocks noChangeAspect="1"/>
          </p:cNvCxnSpPr>
          <p:nvPr/>
        </p:nvCxnSpPr>
        <p:spPr>
          <a:xfrm flipV="1">
            <a:off x="3242281" y="5872620"/>
            <a:ext cx="398176" cy="404944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矢印コネクタ 207"/>
          <p:cNvCxnSpPr/>
          <p:nvPr/>
        </p:nvCxnSpPr>
        <p:spPr>
          <a:xfrm>
            <a:off x="3247885" y="6270044"/>
            <a:ext cx="107290" cy="12232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テキスト ボックス 210"/>
          <p:cNvSpPr txBox="1"/>
          <p:nvPr/>
        </p:nvSpPr>
        <p:spPr>
          <a:xfrm>
            <a:off x="4057054" y="6909742"/>
            <a:ext cx="35548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単位</a:t>
            </a:r>
            <a:r>
              <a:rPr lang="ja-JP" altLang="en-US" sz="800" dirty="0" smtClean="0"/>
              <a:t>ベクトルからなる基底を入力したときに，</a:t>
            </a:r>
            <a:endParaRPr lang="en-US" altLang="ja-JP" sz="800" dirty="0" smtClean="0"/>
          </a:p>
          <a:p>
            <a:r>
              <a:rPr lang="ja-JP" altLang="en-US" sz="800" dirty="0" smtClean="0"/>
              <a:t>各</a:t>
            </a:r>
            <a:r>
              <a:rPr lang="ja-JP" altLang="en-US" sz="800" dirty="0"/>
              <a:t>軸</a:t>
            </a:r>
            <a:r>
              <a:rPr lang="ja-JP" altLang="en-US" sz="800" dirty="0" smtClean="0"/>
              <a:t>がどれだけ拡大されるのかを，直交性を保ったまま判定できる．</a:t>
            </a:r>
            <a:endParaRPr lang="en-US" altLang="ja-JP" sz="800" dirty="0" smtClean="0"/>
          </a:p>
          <a:p>
            <a:r>
              <a:rPr kumimoji="1" lang="ja-JP" altLang="en-US" sz="800" dirty="0" smtClean="0"/>
              <a:t>上図の場合，</a:t>
            </a:r>
            <a:r>
              <a:rPr kumimoji="1" lang="en-US" altLang="ja-JP" sz="800" dirty="0" smtClean="0">
                <a:solidFill>
                  <a:srgbClr val="0000FF"/>
                </a:solidFill>
              </a:rPr>
              <a:t>1</a:t>
            </a:r>
            <a:r>
              <a:rPr kumimoji="1" lang="ja-JP" altLang="en-US" sz="800" dirty="0" smtClean="0">
                <a:solidFill>
                  <a:srgbClr val="0000FF"/>
                </a:solidFill>
              </a:rPr>
              <a:t>は縮んで，</a:t>
            </a:r>
            <a:r>
              <a:rPr kumimoji="1" lang="en-US" altLang="ja-JP" sz="800" dirty="0" smtClean="0">
                <a:solidFill>
                  <a:srgbClr val="0000FF"/>
                </a:solidFill>
              </a:rPr>
              <a:t>2</a:t>
            </a:r>
            <a:r>
              <a:rPr kumimoji="1" lang="ja-JP" altLang="en-US" sz="800" dirty="0" smtClean="0">
                <a:solidFill>
                  <a:srgbClr val="0000FF"/>
                </a:solidFill>
              </a:rPr>
              <a:t>は伸びている</a:t>
            </a:r>
            <a:r>
              <a:rPr kumimoji="1" lang="ja-JP" altLang="en-US" sz="800" dirty="0" smtClean="0"/>
              <a:t>．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実際に変換に大きく寄与するのは</a:t>
            </a:r>
            <a:r>
              <a:rPr kumimoji="1" lang="en-US" altLang="ja-JP" sz="800" dirty="0" smtClean="0"/>
              <a:t>2</a:t>
            </a:r>
            <a:r>
              <a:rPr kumimoji="1" lang="ja-JP" altLang="en-US" sz="800" dirty="0" smtClean="0"/>
              <a:t>の方．</a:t>
            </a:r>
            <a:r>
              <a:rPr kumimoji="1" lang="en-US" altLang="ja-JP" sz="800" dirty="0" smtClean="0"/>
              <a:t>1</a:t>
            </a:r>
            <a:r>
              <a:rPr kumimoji="1" lang="ja-JP" altLang="en-US" sz="800" dirty="0" smtClean="0"/>
              <a:t>は小さいので無視できる．</a:t>
            </a:r>
            <a:endParaRPr kumimoji="1" lang="en-US" altLang="ja-JP" sz="800" dirty="0" smtClean="0"/>
          </a:p>
          <a:p>
            <a:endParaRPr kumimoji="1" lang="en-US" altLang="ja-JP" sz="800" dirty="0" smtClean="0"/>
          </a:p>
          <a:p>
            <a:r>
              <a:rPr lang="ja-JP" altLang="en-US" sz="800" dirty="0">
                <a:solidFill>
                  <a:srgbClr val="0000FF"/>
                </a:solidFill>
              </a:rPr>
              <a:t>特異値分解</a:t>
            </a:r>
            <a:r>
              <a:rPr lang="ja-JP" altLang="en-US" sz="800" dirty="0"/>
              <a:t>では，</a:t>
            </a:r>
            <a:r>
              <a:rPr lang="ja-JP" altLang="en-US" sz="800" b="1" dirty="0" smtClean="0">
                <a:solidFill>
                  <a:srgbClr val="CC00FF"/>
                </a:solidFill>
              </a:rPr>
              <a:t>入</a:t>
            </a:r>
            <a:r>
              <a:rPr lang="ja-JP" altLang="en-US" sz="800" b="1" dirty="0" smtClean="0"/>
              <a:t>・</a:t>
            </a:r>
            <a:r>
              <a:rPr lang="ja-JP" altLang="en-US" sz="800" b="1" dirty="0" smtClean="0">
                <a:solidFill>
                  <a:srgbClr val="0000FF"/>
                </a:solidFill>
              </a:rPr>
              <a:t>出</a:t>
            </a:r>
            <a:r>
              <a:rPr lang="ja-JP" altLang="en-US" sz="800" dirty="0" smtClean="0"/>
              <a:t>力</a:t>
            </a:r>
            <a:r>
              <a:rPr lang="ja-JP" altLang="en-US" sz="800" dirty="0"/>
              <a:t>の間で方向が変わってしまってもいいから，</a:t>
            </a:r>
            <a:endParaRPr lang="en-US" altLang="ja-JP" sz="800" dirty="0"/>
          </a:p>
          <a:p>
            <a:r>
              <a:rPr lang="ja-JP" altLang="en-US" sz="800" dirty="0"/>
              <a:t>直交性を維持したまま，どの軸が変換に寄与するのかを知ることができる．</a:t>
            </a:r>
            <a:endParaRPr lang="en-US" altLang="ja-JP" sz="800" dirty="0"/>
          </a:p>
          <a:p>
            <a:r>
              <a:rPr lang="en-US" altLang="ja-JP" sz="800" dirty="0">
                <a:solidFill>
                  <a:srgbClr val="FF0000"/>
                </a:solidFill>
              </a:rPr>
              <a:t>A</a:t>
            </a:r>
            <a:r>
              <a:rPr lang="ja-JP" altLang="en-US" sz="800" dirty="0"/>
              <a:t>が対称行列でなくてもよい．</a:t>
            </a:r>
            <a:endParaRPr lang="en-US" altLang="ja-JP" sz="800" dirty="0"/>
          </a:p>
          <a:p>
            <a:r>
              <a:rPr lang="ja-JP" altLang="en-US" sz="800" dirty="0"/>
              <a:t>↓</a:t>
            </a:r>
            <a:endParaRPr lang="en-US" altLang="ja-JP" sz="800" dirty="0">
              <a:solidFill>
                <a:srgbClr val="FF0000"/>
              </a:solidFill>
            </a:endParaRPr>
          </a:p>
          <a:p>
            <a:r>
              <a:rPr lang="en-US" altLang="ja-JP" sz="800" dirty="0">
                <a:solidFill>
                  <a:srgbClr val="FF0000"/>
                </a:solidFill>
              </a:rPr>
              <a:t>A</a:t>
            </a:r>
            <a:r>
              <a:rPr lang="ja-JP" altLang="en-US" sz="800" dirty="0"/>
              <a:t>が対称行列だと</a:t>
            </a:r>
            <a:r>
              <a:rPr lang="ja-JP" altLang="en-US" sz="800" dirty="0" smtClean="0"/>
              <a:t>，</a:t>
            </a:r>
            <a:r>
              <a:rPr lang="ja-JP" altLang="en-US" sz="800" b="1" dirty="0">
                <a:solidFill>
                  <a:srgbClr val="CC00FF"/>
                </a:solidFill>
              </a:rPr>
              <a:t>入</a:t>
            </a:r>
            <a:r>
              <a:rPr lang="ja-JP" altLang="en-US" sz="800" b="1" dirty="0"/>
              <a:t>・</a:t>
            </a:r>
            <a:r>
              <a:rPr lang="ja-JP" altLang="en-US" sz="800" b="1" dirty="0">
                <a:solidFill>
                  <a:srgbClr val="0000FF"/>
                </a:solidFill>
              </a:rPr>
              <a:t>出</a:t>
            </a:r>
            <a:r>
              <a:rPr lang="ja-JP" altLang="en-US" sz="800" dirty="0" smtClean="0"/>
              <a:t>力</a:t>
            </a:r>
            <a:r>
              <a:rPr lang="ja-JP" altLang="en-US" sz="800" dirty="0"/>
              <a:t>で方向は一緒となり，固有値問題と等価になる</a:t>
            </a:r>
            <a:r>
              <a:rPr lang="ja-JP" altLang="en-US" sz="800" dirty="0" smtClean="0"/>
              <a:t>．</a:t>
            </a:r>
            <a:endParaRPr lang="en-US" altLang="ja-JP" sz="800" dirty="0"/>
          </a:p>
          <a:p>
            <a:r>
              <a:rPr kumimoji="1" lang="ja-JP" altLang="en-US" sz="800" dirty="0" smtClean="0"/>
              <a:t>↓</a:t>
            </a:r>
            <a:endParaRPr kumimoji="1" lang="en-US" altLang="ja-JP" sz="800" dirty="0" smtClean="0"/>
          </a:p>
          <a:p>
            <a:r>
              <a:rPr lang="ja-JP" altLang="en-US" sz="800" dirty="0" smtClean="0">
                <a:solidFill>
                  <a:srgbClr val="00B050"/>
                </a:solidFill>
              </a:rPr>
              <a:t>固有値</a:t>
            </a:r>
            <a:r>
              <a:rPr lang="ja-JP" altLang="en-US" sz="800" dirty="0" smtClean="0"/>
              <a:t>・</a:t>
            </a:r>
            <a:r>
              <a:rPr lang="ja-JP" altLang="en-US" sz="800" dirty="0" smtClean="0">
                <a:solidFill>
                  <a:srgbClr val="00B0F0"/>
                </a:solidFill>
              </a:rPr>
              <a:t>固有ベクトル</a:t>
            </a:r>
            <a:r>
              <a:rPr lang="ja-JP" altLang="en-US" sz="800" dirty="0" smtClean="0"/>
              <a:t>では，</a:t>
            </a:r>
            <a:r>
              <a:rPr lang="en-US" altLang="ja-JP" sz="800" dirty="0" smtClean="0">
                <a:solidFill>
                  <a:srgbClr val="FF0000"/>
                </a:solidFill>
              </a:rPr>
              <a:t>A</a:t>
            </a:r>
            <a:r>
              <a:rPr lang="ja-JP" altLang="en-US" sz="800" dirty="0" smtClean="0"/>
              <a:t>をかけても方向が変わらないベクトルが</a:t>
            </a:r>
            <a:endParaRPr lang="en-US" altLang="ja-JP" sz="800" dirty="0" smtClean="0"/>
          </a:p>
          <a:p>
            <a:r>
              <a:rPr lang="ja-JP" altLang="en-US" sz="800" dirty="0" smtClean="0"/>
              <a:t>必ず存在するとは限らない．対象行列である必要がある．</a:t>
            </a:r>
            <a:endParaRPr lang="en-US" altLang="ja-JP" sz="800" dirty="0" smtClean="0"/>
          </a:p>
        </p:txBody>
      </p:sp>
      <p:sp>
        <p:nvSpPr>
          <p:cNvPr id="212" name="円/楕円 211"/>
          <p:cNvSpPr/>
          <p:nvPr/>
        </p:nvSpPr>
        <p:spPr>
          <a:xfrm>
            <a:off x="445007" y="8224256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円/楕円 212"/>
          <p:cNvSpPr/>
          <p:nvPr/>
        </p:nvSpPr>
        <p:spPr>
          <a:xfrm>
            <a:off x="1243253" y="8224981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円/楕円 214"/>
          <p:cNvSpPr/>
          <p:nvPr/>
        </p:nvSpPr>
        <p:spPr>
          <a:xfrm>
            <a:off x="2118448" y="7919862"/>
            <a:ext cx="325587" cy="111135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9" name="直線矢印コネクタ 218"/>
          <p:cNvCxnSpPr>
            <a:cxnSpLocks noChangeAspect="1"/>
          </p:cNvCxnSpPr>
          <p:nvPr/>
        </p:nvCxnSpPr>
        <p:spPr>
          <a:xfrm flipV="1">
            <a:off x="695895" y="8259563"/>
            <a:ext cx="132788" cy="204056"/>
          </a:xfrm>
          <a:prstGeom prst="straightConnector1">
            <a:avLst/>
          </a:prstGeom>
          <a:ln w="12700">
            <a:solidFill>
              <a:srgbClr val="00B0F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矢印コネクタ 219"/>
          <p:cNvCxnSpPr/>
          <p:nvPr/>
        </p:nvCxnSpPr>
        <p:spPr>
          <a:xfrm>
            <a:off x="695944" y="8476554"/>
            <a:ext cx="214580" cy="115293"/>
          </a:xfrm>
          <a:prstGeom prst="straightConnector1">
            <a:avLst/>
          </a:prstGeom>
          <a:ln w="12700">
            <a:solidFill>
              <a:srgbClr val="00B0F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/>
          <p:cNvCxnSpPr>
            <a:stCxn id="212" idx="2"/>
            <a:endCxn id="212" idx="6"/>
          </p:cNvCxnSpPr>
          <p:nvPr/>
        </p:nvCxnSpPr>
        <p:spPr>
          <a:xfrm>
            <a:off x="363079" y="8471771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コネクタ 222"/>
          <p:cNvCxnSpPr>
            <a:stCxn id="212" idx="4"/>
            <a:endCxn id="212" idx="0"/>
          </p:cNvCxnSpPr>
          <p:nvPr/>
        </p:nvCxnSpPr>
        <p:spPr>
          <a:xfrm flipV="1">
            <a:off x="692522" y="8142328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線コネクタ 225"/>
          <p:cNvCxnSpPr>
            <a:stCxn id="213" idx="2"/>
            <a:endCxn id="213" idx="6"/>
          </p:cNvCxnSpPr>
          <p:nvPr/>
        </p:nvCxnSpPr>
        <p:spPr>
          <a:xfrm>
            <a:off x="1161325" y="8472496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コネクタ 228"/>
          <p:cNvCxnSpPr>
            <a:stCxn id="213" idx="4"/>
            <a:endCxn id="213" idx="0"/>
          </p:cNvCxnSpPr>
          <p:nvPr/>
        </p:nvCxnSpPr>
        <p:spPr>
          <a:xfrm flipV="1">
            <a:off x="1490768" y="8143053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/>
          <p:cNvCxnSpPr>
            <a:stCxn id="215" idx="4"/>
            <a:endCxn id="215" idx="0"/>
          </p:cNvCxnSpPr>
          <p:nvPr/>
        </p:nvCxnSpPr>
        <p:spPr>
          <a:xfrm flipV="1">
            <a:off x="2281242" y="7864294"/>
            <a:ext cx="0" cy="1222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コネクタ 234"/>
          <p:cNvCxnSpPr>
            <a:stCxn id="215" idx="2"/>
            <a:endCxn id="215" idx="6"/>
          </p:cNvCxnSpPr>
          <p:nvPr/>
        </p:nvCxnSpPr>
        <p:spPr>
          <a:xfrm>
            <a:off x="1964002" y="8475540"/>
            <a:ext cx="634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矢印コネクタ 237"/>
          <p:cNvCxnSpPr>
            <a:cxnSpLocks/>
            <a:endCxn id="213" idx="0"/>
          </p:cNvCxnSpPr>
          <p:nvPr/>
        </p:nvCxnSpPr>
        <p:spPr>
          <a:xfrm flipV="1">
            <a:off x="1487115" y="8224981"/>
            <a:ext cx="3653" cy="250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矢印コネクタ 242"/>
          <p:cNvCxnSpPr>
            <a:cxnSpLocks/>
            <a:endCxn id="213" idx="6"/>
          </p:cNvCxnSpPr>
          <p:nvPr/>
        </p:nvCxnSpPr>
        <p:spPr>
          <a:xfrm>
            <a:off x="1490766" y="8468507"/>
            <a:ext cx="247516" cy="3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矢印コネクタ 245"/>
          <p:cNvCxnSpPr>
            <a:cxnSpLocks/>
            <a:endCxn id="215" idx="0"/>
          </p:cNvCxnSpPr>
          <p:nvPr/>
        </p:nvCxnSpPr>
        <p:spPr>
          <a:xfrm flipH="1" flipV="1">
            <a:off x="2281242" y="7919862"/>
            <a:ext cx="1180" cy="5486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矢印コネクタ 247"/>
          <p:cNvCxnSpPr>
            <a:cxnSpLocks/>
          </p:cNvCxnSpPr>
          <p:nvPr/>
        </p:nvCxnSpPr>
        <p:spPr>
          <a:xfrm>
            <a:off x="2275096" y="8472797"/>
            <a:ext cx="173702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円/楕円 249"/>
          <p:cNvSpPr/>
          <p:nvPr/>
        </p:nvSpPr>
        <p:spPr>
          <a:xfrm rot="1855328">
            <a:off x="3112794" y="7915849"/>
            <a:ext cx="325587" cy="111135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1" name="直線コネクタ 250"/>
          <p:cNvCxnSpPr>
            <a:cxnSpLocks noChangeAspect="1"/>
            <a:stCxn id="250" idx="4"/>
            <a:endCxn id="250" idx="0"/>
          </p:cNvCxnSpPr>
          <p:nvPr/>
        </p:nvCxnSpPr>
        <p:spPr>
          <a:xfrm flipV="1">
            <a:off x="2990040" y="7994830"/>
            <a:ext cx="571095" cy="9533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線コネクタ 253"/>
          <p:cNvCxnSpPr>
            <a:stCxn id="250" idx="2"/>
            <a:endCxn id="250" idx="6"/>
          </p:cNvCxnSpPr>
          <p:nvPr/>
        </p:nvCxnSpPr>
        <p:spPr>
          <a:xfrm>
            <a:off x="3135932" y="8387872"/>
            <a:ext cx="279310" cy="1673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コネクタ 265"/>
          <p:cNvCxnSpPr/>
          <p:nvPr/>
        </p:nvCxnSpPr>
        <p:spPr>
          <a:xfrm>
            <a:off x="2953218" y="8475539"/>
            <a:ext cx="634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コネクタ 266"/>
          <p:cNvCxnSpPr/>
          <p:nvPr/>
        </p:nvCxnSpPr>
        <p:spPr>
          <a:xfrm flipV="1">
            <a:off x="3270457" y="7857262"/>
            <a:ext cx="0" cy="1222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線矢印コネクタ 271"/>
          <p:cNvCxnSpPr>
            <a:cxnSpLocks/>
          </p:cNvCxnSpPr>
          <p:nvPr/>
        </p:nvCxnSpPr>
        <p:spPr>
          <a:xfrm flipV="1">
            <a:off x="3276807" y="7994830"/>
            <a:ext cx="290678" cy="4807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線矢印コネクタ 275"/>
          <p:cNvCxnSpPr>
            <a:endCxn id="250" idx="6"/>
          </p:cNvCxnSpPr>
          <p:nvPr/>
        </p:nvCxnSpPr>
        <p:spPr>
          <a:xfrm>
            <a:off x="3270457" y="8475539"/>
            <a:ext cx="144785" cy="79643"/>
          </a:xfrm>
          <a:prstGeom prst="straightConnector1">
            <a:avLst/>
          </a:prstGeom>
          <a:ln w="12700">
            <a:solidFill>
              <a:srgbClr val="00B0F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テキスト ボックス 278"/>
          <p:cNvSpPr txBox="1"/>
          <p:nvPr/>
        </p:nvSpPr>
        <p:spPr>
          <a:xfrm>
            <a:off x="961067" y="9092531"/>
            <a:ext cx="23399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>
                <a:solidFill>
                  <a:srgbClr val="00B0F0"/>
                </a:solidFill>
              </a:rPr>
              <a:t>入出力</a:t>
            </a:r>
            <a:r>
              <a:rPr lang="ja-JP" altLang="en-US" sz="700" dirty="0" smtClean="0"/>
              <a:t>で</a:t>
            </a:r>
            <a:r>
              <a:rPr kumimoji="1" lang="ja-JP" altLang="en-US" sz="700" dirty="0" smtClean="0"/>
              <a:t>軸の</a:t>
            </a:r>
            <a:r>
              <a:rPr kumimoji="1" lang="ja-JP" altLang="en-US" sz="700" b="1" dirty="0" smtClean="0">
                <a:solidFill>
                  <a:srgbClr val="FF0000"/>
                </a:solidFill>
              </a:rPr>
              <a:t>方向が維持されている</a:t>
            </a:r>
            <a:r>
              <a:rPr kumimoji="1" lang="ja-JP" altLang="en-US" sz="700" dirty="0" smtClean="0"/>
              <a:t>のが固有ベクトル</a:t>
            </a:r>
            <a:endParaRPr kumimoji="1" lang="ja-JP" altLang="en-US" sz="700" dirty="0"/>
          </a:p>
        </p:txBody>
      </p:sp>
      <p:sp>
        <p:nvSpPr>
          <p:cNvPr id="280" name="テキスト ボックス 279"/>
          <p:cNvSpPr txBox="1"/>
          <p:nvPr/>
        </p:nvSpPr>
        <p:spPr>
          <a:xfrm>
            <a:off x="29136" y="5307722"/>
            <a:ext cx="849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00FF"/>
                </a:solidFill>
              </a:rPr>
              <a:t>特異値分解</a:t>
            </a:r>
            <a:endParaRPr kumimoji="1" lang="ja-JP" altLang="en-US" sz="1000" dirty="0">
              <a:solidFill>
                <a:srgbClr val="0000FF"/>
              </a:solidFill>
            </a:endParaRPr>
          </a:p>
        </p:txBody>
      </p:sp>
      <p:sp>
        <p:nvSpPr>
          <p:cNvPr id="281" name="テキスト ボックス 280"/>
          <p:cNvSpPr txBox="1"/>
          <p:nvPr/>
        </p:nvSpPr>
        <p:spPr>
          <a:xfrm>
            <a:off x="29136" y="7549836"/>
            <a:ext cx="1858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</a:rPr>
              <a:t>対称</a:t>
            </a:r>
            <a:r>
              <a:rPr kumimoji="1" lang="ja-JP" altLang="en-US" sz="1000" dirty="0" smtClean="0">
                <a:solidFill>
                  <a:schemeClr val="accent4">
                    <a:lumMod val="75000"/>
                  </a:schemeClr>
                </a:solidFill>
              </a:rPr>
              <a:t>行列の対角化</a:t>
            </a:r>
            <a:r>
              <a:rPr kumimoji="1" lang="ja-JP" altLang="en-US" sz="1000" dirty="0" smtClean="0">
                <a:solidFill>
                  <a:srgbClr val="00B050"/>
                </a:solidFill>
              </a:rPr>
              <a:t>（固有値）</a:t>
            </a:r>
            <a:endParaRPr kumimoji="1" lang="ja-JP" altLang="en-US" sz="1000" dirty="0">
              <a:solidFill>
                <a:srgbClr val="00B050"/>
              </a:solidFill>
            </a:endParaRPr>
          </a:p>
        </p:txBody>
      </p:sp>
      <p:sp>
        <p:nvSpPr>
          <p:cNvPr id="282" name="円弧 281"/>
          <p:cNvSpPr/>
          <p:nvPr/>
        </p:nvSpPr>
        <p:spPr>
          <a:xfrm rot="18943618">
            <a:off x="856746" y="8115291"/>
            <a:ext cx="484076" cy="484076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テキスト ボックス 282"/>
              <p:cNvSpPr txBox="1"/>
              <p:nvPr/>
            </p:nvSpPr>
            <p:spPr>
              <a:xfrm>
                <a:off x="772298" y="7936441"/>
                <a:ext cx="675881" cy="141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9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kumimoji="1" lang="en-US" altLang="ja-JP" sz="9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9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 sz="9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83" name="テキスト ボックス 2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98" y="7936441"/>
                <a:ext cx="675881" cy="141001"/>
              </a:xfrm>
              <a:prstGeom prst="rect">
                <a:avLst/>
              </a:prstGeom>
              <a:blipFill rotWithShape="0">
                <a:blip r:embed="rId7"/>
                <a:stretch>
                  <a:fillRect t="-4348" b="-2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5" name="フリーフォーム 284"/>
          <p:cNvSpPr/>
          <p:nvPr/>
        </p:nvSpPr>
        <p:spPr>
          <a:xfrm>
            <a:off x="852659" y="7767888"/>
            <a:ext cx="2246050" cy="150921"/>
          </a:xfrm>
          <a:custGeom>
            <a:avLst/>
            <a:gdLst>
              <a:gd name="connsiteX0" fmla="*/ 0 w 2246050"/>
              <a:gd name="connsiteY0" fmla="*/ 150921 h 150921"/>
              <a:gd name="connsiteX1" fmla="*/ 1127464 w 2246050"/>
              <a:gd name="connsiteY1" fmla="*/ 0 h 150921"/>
              <a:gd name="connsiteX2" fmla="*/ 2246050 w 2246050"/>
              <a:gd name="connsiteY2" fmla="*/ 150921 h 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6050" h="150921">
                <a:moveTo>
                  <a:pt x="0" y="150921"/>
                </a:moveTo>
                <a:cubicBezTo>
                  <a:pt x="376561" y="75460"/>
                  <a:pt x="753122" y="0"/>
                  <a:pt x="1127464" y="0"/>
                </a:cubicBezTo>
                <a:cubicBezTo>
                  <a:pt x="1501806" y="0"/>
                  <a:pt x="1873928" y="75460"/>
                  <a:pt x="2246050" y="150921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テキスト ボックス 285"/>
              <p:cNvSpPr txBox="1"/>
              <p:nvPr/>
            </p:nvSpPr>
            <p:spPr>
              <a:xfrm>
                <a:off x="2017506" y="5322315"/>
                <a:ext cx="533223" cy="172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l-GR" altLang="ja-JP" sz="11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p>
                        <m:sSupPr>
                          <m:ctrlPr>
                            <a:rPr kumimoji="1" lang="el-GR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1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 sz="11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286" name="テキスト ボックス 2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506" y="5322315"/>
                <a:ext cx="533223" cy="172291"/>
              </a:xfrm>
              <a:prstGeom prst="rect">
                <a:avLst/>
              </a:prstGeom>
              <a:blipFill rotWithShape="0">
                <a:blip r:embed="rId8"/>
                <a:stretch>
                  <a:fillRect l="-3448" r="-3448" b="-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テキスト ボックス 286"/>
              <p:cNvSpPr txBox="1"/>
              <p:nvPr/>
            </p:nvSpPr>
            <p:spPr>
              <a:xfrm>
                <a:off x="1707744" y="7592156"/>
                <a:ext cx="1229439" cy="172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kumimoji="1" lang="el-GR" altLang="ja-JP" sz="1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kumimoji="1" lang="el-GR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kumimoji="1" lang="en-US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1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m:rPr>
                          <m:sty m:val="p"/>
                        </m:rPr>
                        <a:rPr lang="el-GR" altLang="ja-JP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altLang="ja-JP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1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287" name="テキスト ボックス 2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44" y="7592156"/>
                <a:ext cx="1229439" cy="172291"/>
              </a:xfrm>
              <a:prstGeom prst="rect">
                <a:avLst/>
              </a:prstGeom>
              <a:blipFill rotWithShape="0">
                <a:blip r:embed="rId9"/>
                <a:stretch>
                  <a:fillRect l="-1980" r="-990" b="-241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円弧 287"/>
          <p:cNvSpPr/>
          <p:nvPr/>
        </p:nvSpPr>
        <p:spPr>
          <a:xfrm rot="18943618" flipH="1" flipV="1">
            <a:off x="856746" y="8307145"/>
            <a:ext cx="484076" cy="484076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テキスト ボックス 288"/>
              <p:cNvSpPr txBox="1"/>
              <p:nvPr/>
            </p:nvSpPr>
            <p:spPr>
              <a:xfrm>
                <a:off x="772298" y="8847059"/>
                <a:ext cx="675881" cy="141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ja-JP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9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89" name="テキスト ボックス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98" y="8847059"/>
                <a:ext cx="675881" cy="141001"/>
              </a:xfrm>
              <a:prstGeom prst="rect">
                <a:avLst/>
              </a:prstGeom>
              <a:blipFill rotWithShape="0">
                <a:blip r:embed="rId10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円弧 289"/>
          <p:cNvSpPr/>
          <p:nvPr/>
        </p:nvSpPr>
        <p:spPr>
          <a:xfrm rot="18943618">
            <a:off x="2561172" y="8115291"/>
            <a:ext cx="484076" cy="484076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テキスト ボックス 290"/>
              <p:cNvSpPr txBox="1"/>
              <p:nvPr/>
            </p:nvSpPr>
            <p:spPr>
              <a:xfrm>
                <a:off x="2479783" y="7948563"/>
                <a:ext cx="675881" cy="141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ja-JP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9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91" name="テキスト ボックス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83" y="7948563"/>
                <a:ext cx="675881" cy="141001"/>
              </a:xfrm>
              <a:prstGeom prst="rect">
                <a:avLst/>
              </a:prstGeom>
              <a:blipFill rotWithShape="0">
                <a:blip r:embed="rId11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2" name="円弧 291"/>
          <p:cNvSpPr/>
          <p:nvPr/>
        </p:nvSpPr>
        <p:spPr>
          <a:xfrm rot="18943618">
            <a:off x="1657464" y="8086489"/>
            <a:ext cx="484076" cy="484076"/>
          </a:xfrm>
          <a:prstGeom prst="arc">
            <a:avLst/>
          </a:prstGeom>
          <a:ln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テキスト ボックス 292"/>
              <p:cNvSpPr txBox="1"/>
              <p:nvPr/>
            </p:nvSpPr>
            <p:spPr>
              <a:xfrm>
                <a:off x="1859272" y="7892193"/>
                <a:ext cx="11702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sz="1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 xmlns="">
          <p:sp>
            <p:nvSpPr>
              <p:cNvPr id="293" name="テキスト ボックス 2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272" y="7892193"/>
                <a:ext cx="117020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6316" r="-31579"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テキスト ボックス 293"/>
              <p:cNvSpPr txBox="1"/>
              <p:nvPr/>
            </p:nvSpPr>
            <p:spPr>
              <a:xfrm>
                <a:off x="699689" y="8309316"/>
                <a:ext cx="507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ja-JP" sz="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94" name="テキスト ボックス 2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89" y="8309316"/>
                <a:ext cx="507799" cy="123111"/>
              </a:xfrm>
              <a:prstGeom prst="rect">
                <a:avLst/>
              </a:prstGeom>
              <a:blipFill rotWithShape="0">
                <a:blip r:embed="rId1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/>
              <p:cNvSpPr txBox="1"/>
              <p:nvPr/>
            </p:nvSpPr>
            <p:spPr>
              <a:xfrm>
                <a:off x="616650" y="8563127"/>
                <a:ext cx="507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ja-JP" sz="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50" y="8563127"/>
                <a:ext cx="507799" cy="123111"/>
              </a:xfrm>
              <a:prstGeom prst="rect">
                <a:avLst/>
              </a:prstGeom>
              <a:blipFill rotWithShape="0">
                <a:blip r:embed="rId14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テキスト ボックス 295"/>
              <p:cNvSpPr txBox="1"/>
              <p:nvPr/>
            </p:nvSpPr>
            <p:spPr>
              <a:xfrm>
                <a:off x="3291368" y="8298149"/>
                <a:ext cx="507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ja-JP" sz="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96" name="テキスト ボックス 2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368" y="8298149"/>
                <a:ext cx="507799" cy="123111"/>
              </a:xfrm>
              <a:prstGeom prst="rect">
                <a:avLst/>
              </a:prstGeom>
              <a:blipFill rotWithShape="0">
                <a:blip r:embed="rId1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テキスト ボックス 296"/>
              <p:cNvSpPr txBox="1"/>
              <p:nvPr/>
            </p:nvSpPr>
            <p:spPr>
              <a:xfrm>
                <a:off x="3367374" y="8519665"/>
                <a:ext cx="507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ja-JP" sz="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97" name="テキスト ボックス 2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374" y="8519665"/>
                <a:ext cx="507799" cy="123111"/>
              </a:xfrm>
              <a:prstGeom prst="rect">
                <a:avLst/>
              </a:prstGeom>
              <a:blipFill rotWithShape="0">
                <a:blip r:embed="rId1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テキスト ボックス 297"/>
              <p:cNvSpPr txBox="1"/>
              <p:nvPr/>
            </p:nvSpPr>
            <p:spPr>
              <a:xfrm>
                <a:off x="2436533" y="8335265"/>
                <a:ext cx="1957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8" name="テキスト ボックス 2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33" y="8335265"/>
                <a:ext cx="195778" cy="123111"/>
              </a:xfrm>
              <a:prstGeom prst="rect">
                <a:avLst/>
              </a:prstGeom>
              <a:blipFill rotWithShape="0">
                <a:blip r:embed="rId1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テキスト ボックス 298"/>
              <p:cNvSpPr txBox="1"/>
              <p:nvPr/>
            </p:nvSpPr>
            <p:spPr>
              <a:xfrm>
                <a:off x="2340542" y="7892023"/>
                <a:ext cx="1957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9" name="テキスト ボックス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542" y="7892023"/>
                <a:ext cx="195778" cy="123111"/>
              </a:xfrm>
              <a:prstGeom prst="rect">
                <a:avLst/>
              </a:prstGeom>
              <a:blipFill rotWithShape="0">
                <a:blip r:embed="rId1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0" name="直線矢印コネクタ 299"/>
          <p:cNvCxnSpPr>
            <a:cxnSpLocks/>
          </p:cNvCxnSpPr>
          <p:nvPr/>
        </p:nvCxnSpPr>
        <p:spPr>
          <a:xfrm flipH="1" flipV="1">
            <a:off x="2287073" y="5713655"/>
            <a:ext cx="1180" cy="548645"/>
          </a:xfrm>
          <a:prstGeom prst="straightConnector1">
            <a:avLst/>
          </a:prstGeom>
          <a:ln w="12700">
            <a:solidFill>
              <a:srgbClr val="92D05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線矢印コネクタ 300"/>
          <p:cNvCxnSpPr>
            <a:cxnSpLocks/>
          </p:cNvCxnSpPr>
          <p:nvPr/>
        </p:nvCxnSpPr>
        <p:spPr>
          <a:xfrm>
            <a:off x="2280927" y="6266590"/>
            <a:ext cx="173702" cy="0"/>
          </a:xfrm>
          <a:prstGeom prst="straightConnector1">
            <a:avLst/>
          </a:prstGeom>
          <a:ln w="12700">
            <a:solidFill>
              <a:srgbClr val="92D05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テキスト ボックス 301"/>
          <p:cNvSpPr txBox="1"/>
          <p:nvPr/>
        </p:nvSpPr>
        <p:spPr>
          <a:xfrm>
            <a:off x="3567485" y="5942351"/>
            <a:ext cx="495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00FF"/>
                </a:solidFill>
              </a:rPr>
              <a:t>v</a:t>
            </a:r>
            <a:r>
              <a:rPr kumimoji="1" lang="ja-JP" altLang="en-US" sz="800" dirty="0" smtClean="0">
                <a:solidFill>
                  <a:srgbClr val="0000FF"/>
                </a:solidFill>
              </a:rPr>
              <a:t>と向き</a:t>
            </a:r>
            <a:endParaRPr kumimoji="1" lang="en-US" altLang="ja-JP" sz="800" dirty="0" smtClean="0">
              <a:solidFill>
                <a:srgbClr val="0000FF"/>
              </a:solidFill>
            </a:endParaRPr>
          </a:p>
          <a:p>
            <a:r>
              <a:rPr kumimoji="1" lang="ja-JP" altLang="en-US" sz="800" dirty="0" smtClean="0">
                <a:solidFill>
                  <a:srgbClr val="0000FF"/>
                </a:solidFill>
              </a:rPr>
              <a:t>が違う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303" name="テキスト ボックス 302"/>
          <p:cNvSpPr txBox="1"/>
          <p:nvPr/>
        </p:nvSpPr>
        <p:spPr>
          <a:xfrm>
            <a:off x="3298934" y="7643228"/>
            <a:ext cx="719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00B0F0"/>
                </a:solidFill>
              </a:rPr>
              <a:t>最初</a:t>
            </a:r>
            <a:r>
              <a:rPr lang="ja-JP" altLang="en-US" sz="800" dirty="0" smtClean="0">
                <a:solidFill>
                  <a:srgbClr val="00B0F0"/>
                </a:solidFill>
              </a:rPr>
              <a:t>と</a:t>
            </a:r>
            <a:r>
              <a:rPr kumimoji="1" lang="ja-JP" altLang="en-US" sz="800" dirty="0" smtClean="0">
                <a:solidFill>
                  <a:srgbClr val="00B0F0"/>
                </a:solidFill>
              </a:rPr>
              <a:t>向きが同じ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sp>
        <p:nvSpPr>
          <p:cNvPr id="304" name="テキスト ボックス 303"/>
          <p:cNvSpPr txBox="1"/>
          <p:nvPr/>
        </p:nvSpPr>
        <p:spPr>
          <a:xfrm>
            <a:off x="252802" y="9369962"/>
            <a:ext cx="382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b="1" dirty="0" smtClean="0">
                <a:solidFill>
                  <a:srgbClr val="FF0000"/>
                </a:solidFill>
              </a:rPr>
              <a:t>主成分分析</a:t>
            </a:r>
            <a:r>
              <a:rPr lang="ja-JP" altLang="en-US" sz="900" dirty="0" smtClean="0"/>
              <a:t>では，</a:t>
            </a:r>
            <a:r>
              <a:rPr lang="ja-JP" altLang="en-US" sz="900" dirty="0" smtClean="0">
                <a:solidFill>
                  <a:schemeClr val="accent4">
                    <a:lumMod val="75000"/>
                  </a:schemeClr>
                </a:solidFill>
              </a:rPr>
              <a:t>対称行列</a:t>
            </a:r>
            <a:r>
              <a:rPr lang="ja-JP" altLang="en-US" sz="900" dirty="0" smtClean="0"/>
              <a:t>の</a:t>
            </a:r>
            <a:r>
              <a:rPr lang="ja-JP" altLang="en-US" sz="900" dirty="0" smtClean="0">
                <a:solidFill>
                  <a:srgbClr val="00B050"/>
                </a:solidFill>
              </a:rPr>
              <a:t>固有値問題</a:t>
            </a:r>
            <a:r>
              <a:rPr lang="ja-JP" altLang="en-US" sz="900" dirty="0" smtClean="0"/>
              <a:t>を解く．</a:t>
            </a:r>
            <a:endParaRPr lang="en-US" altLang="ja-JP" sz="900" dirty="0" smtClean="0"/>
          </a:p>
          <a:p>
            <a:r>
              <a:rPr kumimoji="1" lang="ja-JP" altLang="en-US" sz="900" dirty="0" smtClean="0"/>
              <a:t>分散共分散行列は必ず対称行列なので，固有値を求めればよい．</a:t>
            </a:r>
            <a:endParaRPr kumimoji="1" lang="ja-JP" altLang="en-US" sz="900" dirty="0"/>
          </a:p>
        </p:txBody>
      </p:sp>
      <p:sp>
        <p:nvSpPr>
          <p:cNvPr id="305" name="テキスト ボックス 304"/>
          <p:cNvSpPr txBox="1"/>
          <p:nvPr/>
        </p:nvSpPr>
        <p:spPr>
          <a:xfrm>
            <a:off x="248221" y="7112140"/>
            <a:ext cx="382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b="1" dirty="0" smtClean="0">
                <a:solidFill>
                  <a:srgbClr val="FF0000"/>
                </a:solidFill>
              </a:rPr>
              <a:t>画像圧縮</a:t>
            </a:r>
            <a:r>
              <a:rPr lang="ja-JP" altLang="en-US" sz="900" dirty="0" smtClean="0"/>
              <a:t>では，得意値分解を用いる．</a:t>
            </a:r>
            <a:endParaRPr lang="en-US" altLang="ja-JP" sz="900" dirty="0" smtClean="0"/>
          </a:p>
          <a:p>
            <a:r>
              <a:rPr kumimoji="1" lang="ja-JP" altLang="en-US" sz="900" dirty="0" smtClean="0"/>
              <a:t>画像の行列なんて</a:t>
            </a:r>
            <a:r>
              <a:rPr kumimoji="1" lang="ja-JP" altLang="en-US" sz="900" dirty="0" err="1" smtClean="0"/>
              <a:t>対称なわけないし</a:t>
            </a:r>
            <a:r>
              <a:rPr kumimoji="1" lang="ja-JP" altLang="en-US" sz="900" dirty="0" smtClean="0"/>
              <a:t>，そもそも正方行列とも限らない．</a:t>
            </a:r>
            <a:endParaRPr kumimoji="1" lang="ja-JP" altLang="en-US" sz="900" dirty="0"/>
          </a:p>
        </p:txBody>
      </p:sp>
      <p:sp>
        <p:nvSpPr>
          <p:cNvPr id="306" name="正方形/長方形 305"/>
          <p:cNvSpPr/>
          <p:nvPr/>
        </p:nvSpPr>
        <p:spPr>
          <a:xfrm>
            <a:off x="4612541" y="4676035"/>
            <a:ext cx="121716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正方形/長方形 306"/>
          <p:cNvSpPr/>
          <p:nvPr/>
        </p:nvSpPr>
        <p:spPr>
          <a:xfrm>
            <a:off x="4734257" y="4676035"/>
            <a:ext cx="9535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正方形/長方形 307"/>
          <p:cNvSpPr/>
          <p:nvPr/>
        </p:nvSpPr>
        <p:spPr>
          <a:xfrm>
            <a:off x="5915868" y="4676035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" name="正方形/長方形 308"/>
          <p:cNvSpPr/>
          <p:nvPr/>
        </p:nvSpPr>
        <p:spPr>
          <a:xfrm>
            <a:off x="5820517" y="4676035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正方形/長方形 309"/>
          <p:cNvSpPr/>
          <p:nvPr/>
        </p:nvSpPr>
        <p:spPr>
          <a:xfrm>
            <a:off x="6192706" y="4676035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正方形/長方形 310"/>
          <p:cNvSpPr/>
          <p:nvPr/>
        </p:nvSpPr>
        <p:spPr>
          <a:xfrm>
            <a:off x="6372829" y="4676035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正方形/長方形 311"/>
          <p:cNvSpPr/>
          <p:nvPr/>
        </p:nvSpPr>
        <p:spPr>
          <a:xfrm>
            <a:off x="6289162" y="4676035"/>
            <a:ext cx="8161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正方形/長方形 312"/>
          <p:cNvSpPr/>
          <p:nvPr/>
        </p:nvSpPr>
        <p:spPr>
          <a:xfrm>
            <a:off x="6575522" y="4676035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正方形/長方形 313"/>
          <p:cNvSpPr/>
          <p:nvPr/>
        </p:nvSpPr>
        <p:spPr>
          <a:xfrm>
            <a:off x="6803270" y="4676035"/>
            <a:ext cx="1423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正方形/長方形 314"/>
          <p:cNvSpPr/>
          <p:nvPr/>
        </p:nvSpPr>
        <p:spPr>
          <a:xfrm>
            <a:off x="6669289" y="4676035"/>
            <a:ext cx="131443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6" name="正方形/長方形 315"/>
          <p:cNvSpPr/>
          <p:nvPr/>
        </p:nvSpPr>
        <p:spPr>
          <a:xfrm>
            <a:off x="7394882" y="4676035"/>
            <a:ext cx="14234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7" name="正方形/長方形 316"/>
          <p:cNvSpPr/>
          <p:nvPr/>
        </p:nvSpPr>
        <p:spPr>
          <a:xfrm>
            <a:off x="7260901" y="4676035"/>
            <a:ext cx="131443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正方形/長方形 317"/>
          <p:cNvSpPr/>
          <p:nvPr/>
        </p:nvSpPr>
        <p:spPr>
          <a:xfrm>
            <a:off x="7109848" y="4676035"/>
            <a:ext cx="8313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9" name="正方形/長方形 318"/>
          <p:cNvSpPr/>
          <p:nvPr/>
        </p:nvSpPr>
        <p:spPr>
          <a:xfrm>
            <a:off x="7193355" y="4676035"/>
            <a:ext cx="67450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正方形/長方形 319"/>
          <p:cNvSpPr/>
          <p:nvPr/>
        </p:nvSpPr>
        <p:spPr>
          <a:xfrm>
            <a:off x="6365917" y="4422567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1" name="正方形/長方形 320"/>
          <p:cNvSpPr/>
          <p:nvPr/>
        </p:nvSpPr>
        <p:spPr>
          <a:xfrm>
            <a:off x="6487633" y="4422566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2" name="正方形/長方形 321"/>
          <p:cNvSpPr/>
          <p:nvPr/>
        </p:nvSpPr>
        <p:spPr>
          <a:xfrm>
            <a:off x="7097896" y="4422566"/>
            <a:ext cx="13388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正方形/長方形 322"/>
          <p:cNvSpPr/>
          <p:nvPr/>
        </p:nvSpPr>
        <p:spPr>
          <a:xfrm>
            <a:off x="7002281" y="4422566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4" name="正方形/長方形 323"/>
          <p:cNvSpPr/>
          <p:nvPr/>
        </p:nvSpPr>
        <p:spPr>
          <a:xfrm>
            <a:off x="6419746" y="4930539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5" name="正方形/長方形 324"/>
          <p:cNvSpPr/>
          <p:nvPr/>
        </p:nvSpPr>
        <p:spPr>
          <a:xfrm>
            <a:off x="5713039" y="4930539"/>
            <a:ext cx="10863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6" name="正方形/長方形 325"/>
          <p:cNvSpPr/>
          <p:nvPr/>
        </p:nvSpPr>
        <p:spPr>
          <a:xfrm>
            <a:off x="5440073" y="4930539"/>
            <a:ext cx="119494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" name="正方形/長方形 326"/>
          <p:cNvSpPr/>
          <p:nvPr/>
        </p:nvSpPr>
        <p:spPr>
          <a:xfrm>
            <a:off x="6743445" y="4930539"/>
            <a:ext cx="13388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正方形/長方形 327"/>
          <p:cNvSpPr/>
          <p:nvPr/>
        </p:nvSpPr>
        <p:spPr>
          <a:xfrm>
            <a:off x="6647830" y="4930539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9" name="正方形/長方形 328"/>
          <p:cNvSpPr/>
          <p:nvPr/>
        </p:nvSpPr>
        <p:spPr>
          <a:xfrm>
            <a:off x="7300320" y="4930539"/>
            <a:ext cx="288000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0" name="正方形/長方形 329"/>
          <p:cNvSpPr/>
          <p:nvPr/>
        </p:nvSpPr>
        <p:spPr>
          <a:xfrm>
            <a:off x="5915417" y="4269287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1" name="正方形/長方形 330"/>
          <p:cNvSpPr/>
          <p:nvPr/>
        </p:nvSpPr>
        <p:spPr>
          <a:xfrm>
            <a:off x="6899502" y="4269287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" name="正方形/長方形 331"/>
          <p:cNvSpPr/>
          <p:nvPr/>
        </p:nvSpPr>
        <p:spPr>
          <a:xfrm>
            <a:off x="6132734" y="4269287"/>
            <a:ext cx="91447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" name="正方形/長方形 333"/>
          <p:cNvSpPr/>
          <p:nvPr/>
        </p:nvSpPr>
        <p:spPr>
          <a:xfrm>
            <a:off x="6012474" y="5228555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" name="正方形/長方形 334"/>
          <p:cNvSpPr/>
          <p:nvPr/>
        </p:nvSpPr>
        <p:spPr>
          <a:xfrm>
            <a:off x="5917123" y="5228555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" name="正方形/長方形 335"/>
          <p:cNvSpPr/>
          <p:nvPr/>
        </p:nvSpPr>
        <p:spPr>
          <a:xfrm>
            <a:off x="5994530" y="5553943"/>
            <a:ext cx="1106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" name="正方形/長方形 336"/>
          <p:cNvSpPr/>
          <p:nvPr/>
        </p:nvSpPr>
        <p:spPr>
          <a:xfrm>
            <a:off x="6262178" y="5551178"/>
            <a:ext cx="1106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" name="正方形/長方形 337"/>
          <p:cNvSpPr/>
          <p:nvPr/>
        </p:nvSpPr>
        <p:spPr>
          <a:xfrm>
            <a:off x="4107282" y="5547032"/>
            <a:ext cx="120131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" name="正方形/長方形 343"/>
          <p:cNvSpPr/>
          <p:nvPr/>
        </p:nvSpPr>
        <p:spPr>
          <a:xfrm>
            <a:off x="726266" y="2484555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" name="正方形/長方形 345"/>
          <p:cNvSpPr/>
          <p:nvPr/>
        </p:nvSpPr>
        <p:spPr>
          <a:xfrm>
            <a:off x="822722" y="2484555"/>
            <a:ext cx="8161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" name="正方形/長方形 347"/>
          <p:cNvSpPr/>
          <p:nvPr/>
        </p:nvSpPr>
        <p:spPr>
          <a:xfrm>
            <a:off x="6710814" y="5860830"/>
            <a:ext cx="13388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" name="正方形/長方形 348"/>
          <p:cNvSpPr/>
          <p:nvPr/>
        </p:nvSpPr>
        <p:spPr>
          <a:xfrm>
            <a:off x="6615199" y="5860830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" name="正方形/長方形 349"/>
          <p:cNvSpPr/>
          <p:nvPr/>
        </p:nvSpPr>
        <p:spPr>
          <a:xfrm>
            <a:off x="6323065" y="5171057"/>
            <a:ext cx="292134" cy="26198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" name="正方形/長方形 350"/>
          <p:cNvSpPr/>
          <p:nvPr/>
        </p:nvSpPr>
        <p:spPr>
          <a:xfrm>
            <a:off x="6728373" y="5164911"/>
            <a:ext cx="292134" cy="26198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" name="正方形/長方形 351"/>
          <p:cNvSpPr/>
          <p:nvPr/>
        </p:nvSpPr>
        <p:spPr>
          <a:xfrm>
            <a:off x="7268524" y="5152004"/>
            <a:ext cx="220495" cy="31531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" name="正方形/長方形 352"/>
          <p:cNvSpPr/>
          <p:nvPr/>
        </p:nvSpPr>
        <p:spPr>
          <a:xfrm>
            <a:off x="7851483" y="5862436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" name="正方形/長方形 353"/>
          <p:cNvSpPr/>
          <p:nvPr/>
        </p:nvSpPr>
        <p:spPr>
          <a:xfrm>
            <a:off x="7975123" y="5862435"/>
            <a:ext cx="788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" name="正方形/長方形 354"/>
          <p:cNvSpPr/>
          <p:nvPr/>
        </p:nvSpPr>
        <p:spPr>
          <a:xfrm>
            <a:off x="6272525" y="6006592"/>
            <a:ext cx="144587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" name="正方形/長方形 355"/>
          <p:cNvSpPr/>
          <p:nvPr/>
        </p:nvSpPr>
        <p:spPr>
          <a:xfrm>
            <a:off x="6562838" y="6006592"/>
            <a:ext cx="144587" cy="13161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" name="正方形/長方形 356"/>
          <p:cNvSpPr/>
          <p:nvPr/>
        </p:nvSpPr>
        <p:spPr>
          <a:xfrm>
            <a:off x="4936638" y="6221267"/>
            <a:ext cx="438136" cy="1447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" name="正方形/長方形 357"/>
          <p:cNvSpPr/>
          <p:nvPr/>
        </p:nvSpPr>
        <p:spPr>
          <a:xfrm>
            <a:off x="5640158" y="6433146"/>
            <a:ext cx="676737" cy="13161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" name="正方形/長方形 358"/>
          <p:cNvSpPr/>
          <p:nvPr/>
        </p:nvSpPr>
        <p:spPr>
          <a:xfrm>
            <a:off x="5871080" y="6585546"/>
            <a:ext cx="100592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" name="正方形/長方形 359"/>
          <p:cNvSpPr/>
          <p:nvPr/>
        </p:nvSpPr>
        <p:spPr>
          <a:xfrm>
            <a:off x="4122968" y="6586122"/>
            <a:ext cx="676737" cy="13161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" name="正方形/長方形 360"/>
          <p:cNvSpPr/>
          <p:nvPr/>
        </p:nvSpPr>
        <p:spPr>
          <a:xfrm>
            <a:off x="5779191" y="6585546"/>
            <a:ext cx="95351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" name="正方形/長方形 361"/>
          <p:cNvSpPr/>
          <p:nvPr/>
        </p:nvSpPr>
        <p:spPr>
          <a:xfrm>
            <a:off x="4333281" y="6760367"/>
            <a:ext cx="108631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" name="正方形/長方形 362"/>
          <p:cNvSpPr/>
          <p:nvPr/>
        </p:nvSpPr>
        <p:spPr>
          <a:xfrm>
            <a:off x="6700153" y="6599093"/>
            <a:ext cx="9875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" name="正方形/長方形 363"/>
          <p:cNvSpPr/>
          <p:nvPr/>
        </p:nvSpPr>
        <p:spPr>
          <a:xfrm>
            <a:off x="6798908" y="6596667"/>
            <a:ext cx="1106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" name="正方形/長方形 364"/>
          <p:cNvSpPr/>
          <p:nvPr/>
        </p:nvSpPr>
        <p:spPr>
          <a:xfrm>
            <a:off x="6575874" y="5703936"/>
            <a:ext cx="7166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" name="正方形/長方形 365"/>
          <p:cNvSpPr/>
          <p:nvPr/>
        </p:nvSpPr>
        <p:spPr>
          <a:xfrm>
            <a:off x="6483151" y="5703935"/>
            <a:ext cx="8668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" name="正方形/長方形 366"/>
          <p:cNvSpPr/>
          <p:nvPr/>
        </p:nvSpPr>
        <p:spPr>
          <a:xfrm>
            <a:off x="8873529" y="3252054"/>
            <a:ext cx="91447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8" name="正方形/長方形 367"/>
          <p:cNvSpPr/>
          <p:nvPr/>
        </p:nvSpPr>
        <p:spPr>
          <a:xfrm>
            <a:off x="9046509" y="3252054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9" name="正方形/長方形 368"/>
          <p:cNvSpPr/>
          <p:nvPr/>
        </p:nvSpPr>
        <p:spPr>
          <a:xfrm>
            <a:off x="8972305" y="3252054"/>
            <a:ext cx="67450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0" name="正方形/長方形 369"/>
          <p:cNvSpPr/>
          <p:nvPr/>
        </p:nvSpPr>
        <p:spPr>
          <a:xfrm>
            <a:off x="8663036" y="3252053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1" name="正方形/長方形 370"/>
          <p:cNvSpPr/>
          <p:nvPr/>
        </p:nvSpPr>
        <p:spPr>
          <a:xfrm>
            <a:off x="8197382" y="2866505"/>
            <a:ext cx="78832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2" name="正方形/長方形 371"/>
          <p:cNvSpPr/>
          <p:nvPr/>
        </p:nvSpPr>
        <p:spPr>
          <a:xfrm>
            <a:off x="8105862" y="2866505"/>
            <a:ext cx="8668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3" name="正方形/長方形 372"/>
          <p:cNvSpPr/>
          <p:nvPr/>
        </p:nvSpPr>
        <p:spPr>
          <a:xfrm>
            <a:off x="8340406" y="2561867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4" name="正方形/長方形 373"/>
          <p:cNvSpPr/>
          <p:nvPr/>
        </p:nvSpPr>
        <p:spPr>
          <a:xfrm>
            <a:off x="8105042" y="2558696"/>
            <a:ext cx="9722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5" name="正方形/長方形 374"/>
          <p:cNvSpPr/>
          <p:nvPr/>
        </p:nvSpPr>
        <p:spPr>
          <a:xfrm>
            <a:off x="9699145" y="2880052"/>
            <a:ext cx="9875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6" name="正方形/長方形 375"/>
          <p:cNvSpPr/>
          <p:nvPr/>
        </p:nvSpPr>
        <p:spPr>
          <a:xfrm>
            <a:off x="10482242" y="2706508"/>
            <a:ext cx="104926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7" name="正方形/長方形 376"/>
          <p:cNvSpPr/>
          <p:nvPr/>
        </p:nvSpPr>
        <p:spPr>
          <a:xfrm>
            <a:off x="11198236" y="2710703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8" name="正方形/長方形 377"/>
          <p:cNvSpPr/>
          <p:nvPr/>
        </p:nvSpPr>
        <p:spPr>
          <a:xfrm>
            <a:off x="8246680" y="2710477"/>
            <a:ext cx="115419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9" name="正方形/長方形 378"/>
          <p:cNvSpPr/>
          <p:nvPr/>
        </p:nvSpPr>
        <p:spPr>
          <a:xfrm>
            <a:off x="9430197" y="3264472"/>
            <a:ext cx="225772" cy="25635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0" name="正方形/長方形 379"/>
          <p:cNvSpPr/>
          <p:nvPr/>
        </p:nvSpPr>
        <p:spPr>
          <a:xfrm>
            <a:off x="11363324" y="2866504"/>
            <a:ext cx="30003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1" name="正方形/長方形 380"/>
          <p:cNvSpPr/>
          <p:nvPr/>
        </p:nvSpPr>
        <p:spPr>
          <a:xfrm>
            <a:off x="11766184" y="2865524"/>
            <a:ext cx="30003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2" name="正方形/長方形 381"/>
          <p:cNvSpPr/>
          <p:nvPr/>
        </p:nvSpPr>
        <p:spPr>
          <a:xfrm>
            <a:off x="9855848" y="3403558"/>
            <a:ext cx="143324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3" name="正方形/長方形 382"/>
          <p:cNvSpPr/>
          <p:nvPr/>
        </p:nvSpPr>
        <p:spPr>
          <a:xfrm>
            <a:off x="10071447" y="3245785"/>
            <a:ext cx="288896" cy="28814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4" name="正方形/長方形 383"/>
          <p:cNvSpPr/>
          <p:nvPr/>
        </p:nvSpPr>
        <p:spPr>
          <a:xfrm>
            <a:off x="10485144" y="3249962"/>
            <a:ext cx="349565" cy="288142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5" name="正方形/長方形 384"/>
          <p:cNvSpPr/>
          <p:nvPr/>
        </p:nvSpPr>
        <p:spPr>
          <a:xfrm>
            <a:off x="11131346" y="3249962"/>
            <a:ext cx="288896" cy="28814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6" name="正方形/長方形 385"/>
          <p:cNvSpPr/>
          <p:nvPr/>
        </p:nvSpPr>
        <p:spPr>
          <a:xfrm>
            <a:off x="10918508" y="3403558"/>
            <a:ext cx="143324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7" name="正方形/長方形 386"/>
          <p:cNvSpPr/>
          <p:nvPr/>
        </p:nvSpPr>
        <p:spPr>
          <a:xfrm>
            <a:off x="8750255" y="3853744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8" name="正方形/長方形 387"/>
          <p:cNvSpPr/>
          <p:nvPr/>
        </p:nvSpPr>
        <p:spPr>
          <a:xfrm>
            <a:off x="8481555" y="3850573"/>
            <a:ext cx="9722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9" name="正方形/長方形 388"/>
          <p:cNvSpPr/>
          <p:nvPr/>
        </p:nvSpPr>
        <p:spPr>
          <a:xfrm>
            <a:off x="9101154" y="4092891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0" name="正方形/長方形 389"/>
          <p:cNvSpPr/>
          <p:nvPr/>
        </p:nvSpPr>
        <p:spPr>
          <a:xfrm>
            <a:off x="9101154" y="4269286"/>
            <a:ext cx="9722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1" name="正方形/長方形 390"/>
          <p:cNvSpPr/>
          <p:nvPr/>
        </p:nvSpPr>
        <p:spPr>
          <a:xfrm>
            <a:off x="9101154" y="4453849"/>
            <a:ext cx="9722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2" name="正方形/長方形 391"/>
          <p:cNvSpPr/>
          <p:nvPr/>
        </p:nvSpPr>
        <p:spPr>
          <a:xfrm>
            <a:off x="9101154" y="4639769"/>
            <a:ext cx="9722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3" name="テキスト ボックス 392"/>
          <p:cNvSpPr txBox="1"/>
          <p:nvPr/>
        </p:nvSpPr>
        <p:spPr>
          <a:xfrm>
            <a:off x="10391656" y="3019499"/>
            <a:ext cx="536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r=1</a:t>
            </a:r>
            <a:endParaRPr kumimoji="1" lang="ja-JP" altLang="en-US" sz="1100" dirty="0"/>
          </a:p>
        </p:txBody>
      </p:sp>
      <p:sp>
        <p:nvSpPr>
          <p:cNvPr id="394" name="正方形/長方形 393"/>
          <p:cNvSpPr/>
          <p:nvPr/>
        </p:nvSpPr>
        <p:spPr>
          <a:xfrm>
            <a:off x="10361686" y="4102415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5" name="正方形/長方形 394"/>
          <p:cNvSpPr/>
          <p:nvPr/>
        </p:nvSpPr>
        <p:spPr>
          <a:xfrm>
            <a:off x="10361686" y="4269286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6" name="正方形/長方形 395"/>
          <p:cNvSpPr/>
          <p:nvPr/>
        </p:nvSpPr>
        <p:spPr>
          <a:xfrm>
            <a:off x="10361686" y="4446147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7" name="正方形/長方形 396"/>
          <p:cNvSpPr/>
          <p:nvPr/>
        </p:nvSpPr>
        <p:spPr>
          <a:xfrm>
            <a:off x="10390830" y="4620854"/>
            <a:ext cx="126913" cy="1447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9" name="直線矢印コネクタ 398"/>
          <p:cNvCxnSpPr/>
          <p:nvPr/>
        </p:nvCxnSpPr>
        <p:spPr>
          <a:xfrm flipV="1">
            <a:off x="8663036" y="1094862"/>
            <a:ext cx="328222" cy="327450"/>
          </a:xfrm>
          <a:prstGeom prst="straightConnector1">
            <a:avLst/>
          </a:prstGeom>
          <a:ln w="12700">
            <a:solidFill>
              <a:srgbClr val="CC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線矢印コネクタ 400"/>
          <p:cNvCxnSpPr/>
          <p:nvPr/>
        </p:nvCxnSpPr>
        <p:spPr>
          <a:xfrm>
            <a:off x="8663036" y="1422313"/>
            <a:ext cx="328222" cy="344922"/>
          </a:xfrm>
          <a:prstGeom prst="straightConnector1">
            <a:avLst/>
          </a:prstGeom>
          <a:ln w="12700">
            <a:solidFill>
              <a:srgbClr val="CC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テキスト ボックス 405"/>
              <p:cNvSpPr txBox="1"/>
              <p:nvPr/>
            </p:nvSpPr>
            <p:spPr>
              <a:xfrm>
                <a:off x="11047543" y="4259760"/>
                <a:ext cx="49308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ja-JP" altLang="en-US" sz="1000" b="1" dirty="0"/>
              </a:p>
            </p:txBody>
          </p:sp>
        </mc:Choice>
        <mc:Fallback xmlns="">
          <p:sp>
            <p:nvSpPr>
              <p:cNvPr id="406" name="テキスト ボックス 4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7543" y="4259760"/>
                <a:ext cx="493084" cy="153888"/>
              </a:xfrm>
              <a:prstGeom prst="rect">
                <a:avLst/>
              </a:prstGeom>
              <a:blipFill rotWithShape="0">
                <a:blip r:embed="rId18"/>
                <a:stretch>
                  <a:fillRect l="-4938" r="-7407" b="-1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テキスト ボックス 406"/>
              <p:cNvSpPr txBox="1"/>
              <p:nvPr/>
            </p:nvSpPr>
            <p:spPr>
              <a:xfrm>
                <a:off x="11047543" y="4085297"/>
                <a:ext cx="49013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1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ja-JP" altLang="en-US" sz="1000" b="1" dirty="0"/>
              </a:p>
            </p:txBody>
          </p:sp>
        </mc:Choice>
        <mc:Fallback xmlns="">
          <p:sp>
            <p:nvSpPr>
              <p:cNvPr id="407" name="テキスト ボックス 4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7543" y="4085297"/>
                <a:ext cx="490134" cy="153888"/>
              </a:xfrm>
              <a:prstGeom prst="rect">
                <a:avLst/>
              </a:prstGeom>
              <a:blipFill rotWithShape="0">
                <a:blip r:embed="rId19"/>
                <a:stretch>
                  <a:fillRect l="-4938" r="-6173" b="-1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8" name="テキスト ボックス 407"/>
          <p:cNvSpPr txBox="1"/>
          <p:nvPr/>
        </p:nvSpPr>
        <p:spPr>
          <a:xfrm>
            <a:off x="10925251" y="3816399"/>
            <a:ext cx="721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CC00FF"/>
                </a:solidFill>
              </a:rPr>
              <a:t>A</a:t>
            </a:r>
            <a:r>
              <a:rPr kumimoji="1" lang="ja-JP" altLang="en-US" sz="700" dirty="0" smtClean="0">
                <a:solidFill>
                  <a:srgbClr val="CC00FF"/>
                </a:solidFill>
              </a:rPr>
              <a:t>の行ベクトル</a:t>
            </a:r>
            <a:endParaRPr kumimoji="1" lang="en-US" altLang="ja-JP" sz="700" dirty="0" smtClean="0">
              <a:solidFill>
                <a:srgbClr val="CC00FF"/>
              </a:solidFill>
            </a:endParaRPr>
          </a:p>
          <a:p>
            <a:r>
              <a:rPr kumimoji="1" lang="ja-JP" altLang="en-US" sz="700" dirty="0" smtClean="0">
                <a:solidFill>
                  <a:srgbClr val="CC00FF"/>
                </a:solidFill>
              </a:rPr>
              <a:t>との内積が</a:t>
            </a:r>
            <a:r>
              <a:rPr lang="ja-JP" altLang="en-US" sz="700" dirty="0">
                <a:solidFill>
                  <a:srgbClr val="CC00FF"/>
                </a:solidFill>
              </a:rPr>
              <a:t>↓</a:t>
            </a:r>
            <a:endParaRPr kumimoji="1" lang="ja-JP" altLang="en-US" sz="7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テキスト ボックス 408"/>
              <p:cNvSpPr txBox="1"/>
              <p:nvPr/>
            </p:nvSpPr>
            <p:spPr>
              <a:xfrm>
                <a:off x="11044593" y="4620854"/>
                <a:ext cx="964943" cy="159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Sup>
                        <m:sSubSup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ja-JP" sz="1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kumimoji="1" lang="en-US" altLang="ja-JP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1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ja-JP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ja-JP" altLang="en-US" sz="1000" b="1" dirty="0"/>
              </a:p>
            </p:txBody>
          </p:sp>
        </mc:Choice>
        <mc:Fallback xmlns="">
          <p:sp>
            <p:nvSpPr>
              <p:cNvPr id="409" name="テキスト ボックス 4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593" y="4620854"/>
                <a:ext cx="964943" cy="159146"/>
              </a:xfrm>
              <a:prstGeom prst="rect">
                <a:avLst/>
              </a:prstGeom>
              <a:blipFill rotWithShape="0">
                <a:blip r:embed="rId20"/>
                <a:stretch>
                  <a:fillRect l="-3165" t="-3846" r="-3165" b="-1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テキスト ボックス 409"/>
              <p:cNvSpPr txBox="1"/>
              <p:nvPr/>
            </p:nvSpPr>
            <p:spPr>
              <a:xfrm>
                <a:off x="11044593" y="4446391"/>
                <a:ext cx="960391" cy="15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Sup>
                        <m:sSubSupPr>
                          <m:ctrlPr>
                            <a:rPr kumimoji="1" lang="en-US" altLang="ja-JP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 sz="1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altLang="ja-JP" sz="1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ja-JP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1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ja-JP" altLang="en-US" sz="1000" b="1" dirty="0"/>
              </a:p>
            </p:txBody>
          </p:sp>
        </mc:Choice>
        <mc:Fallback xmlns="">
          <p:sp>
            <p:nvSpPr>
              <p:cNvPr id="410" name="テキスト ボックス 4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593" y="4446391"/>
                <a:ext cx="960391" cy="158826"/>
              </a:xfrm>
              <a:prstGeom prst="rect">
                <a:avLst/>
              </a:prstGeom>
              <a:blipFill rotWithShape="0">
                <a:blip r:embed="rId21"/>
                <a:stretch>
                  <a:fillRect l="-3185" t="-7692" r="-3185" b="-153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テキスト ボックス 410"/>
          <p:cNvSpPr txBox="1"/>
          <p:nvPr/>
        </p:nvSpPr>
        <p:spPr>
          <a:xfrm>
            <a:off x="11285776" y="4742415"/>
            <a:ext cx="832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00FF"/>
                </a:solidFill>
              </a:rPr>
              <a:t>A</a:t>
            </a:r>
            <a:r>
              <a:rPr kumimoji="1" lang="ja-JP" altLang="en-US" sz="700" dirty="0" smtClean="0">
                <a:solidFill>
                  <a:srgbClr val="0000FF"/>
                </a:solidFill>
              </a:rPr>
              <a:t>の</a:t>
            </a:r>
            <a:r>
              <a:rPr lang="ja-JP" altLang="en-US" sz="700" dirty="0">
                <a:solidFill>
                  <a:srgbClr val="0000FF"/>
                </a:solidFill>
              </a:rPr>
              <a:t>行</a:t>
            </a:r>
            <a:r>
              <a:rPr kumimoji="1" lang="ja-JP" altLang="en-US" sz="700" dirty="0" smtClean="0">
                <a:solidFill>
                  <a:srgbClr val="0000FF"/>
                </a:solidFill>
              </a:rPr>
              <a:t>ベクトル↑</a:t>
            </a:r>
            <a:endParaRPr kumimoji="1" lang="en-US" altLang="ja-JP" sz="700" dirty="0" smtClean="0">
              <a:solidFill>
                <a:srgbClr val="0000FF"/>
              </a:solidFill>
            </a:endParaRPr>
          </a:p>
          <a:p>
            <a:r>
              <a:rPr kumimoji="1" lang="ja-JP" altLang="en-US" sz="700" dirty="0" smtClean="0">
                <a:solidFill>
                  <a:srgbClr val="0000FF"/>
                </a:solidFill>
              </a:rPr>
              <a:t>との内積が</a:t>
            </a:r>
            <a:endParaRPr kumimoji="1" lang="ja-JP" altLang="en-US" sz="700" dirty="0">
              <a:solidFill>
                <a:srgbClr val="0000FF"/>
              </a:solidFill>
            </a:endParaRPr>
          </a:p>
        </p:txBody>
      </p:sp>
      <p:sp>
        <p:nvSpPr>
          <p:cNvPr id="412" name="正方形/長方形 411"/>
          <p:cNvSpPr/>
          <p:nvPr/>
        </p:nvSpPr>
        <p:spPr>
          <a:xfrm>
            <a:off x="10580379" y="4102415"/>
            <a:ext cx="9535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" name="正方形/長方形 412"/>
          <p:cNvSpPr/>
          <p:nvPr/>
        </p:nvSpPr>
        <p:spPr>
          <a:xfrm>
            <a:off x="10580379" y="4269286"/>
            <a:ext cx="95351" cy="11965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4" name="正方形/長方形 413"/>
          <p:cNvSpPr/>
          <p:nvPr/>
        </p:nvSpPr>
        <p:spPr>
          <a:xfrm>
            <a:off x="10585921" y="4449935"/>
            <a:ext cx="95351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5" name="正方形/長方形 414"/>
          <p:cNvSpPr/>
          <p:nvPr/>
        </p:nvSpPr>
        <p:spPr>
          <a:xfrm>
            <a:off x="10643673" y="4630584"/>
            <a:ext cx="95351" cy="1196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8" name="グループ化 417"/>
          <p:cNvGrpSpPr/>
          <p:nvPr/>
        </p:nvGrpSpPr>
        <p:grpSpPr>
          <a:xfrm rot="1494605">
            <a:off x="9891500" y="1192535"/>
            <a:ext cx="328222" cy="672373"/>
            <a:chOff x="8815436" y="1247262"/>
            <a:chExt cx="328222" cy="672373"/>
          </a:xfrm>
        </p:grpSpPr>
        <p:cxnSp>
          <p:nvCxnSpPr>
            <p:cNvPr id="416" name="直線矢印コネクタ 415"/>
            <p:cNvCxnSpPr/>
            <p:nvPr/>
          </p:nvCxnSpPr>
          <p:spPr>
            <a:xfrm flipV="1">
              <a:off x="8815436" y="1247262"/>
              <a:ext cx="328222" cy="32745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線矢印コネクタ 416"/>
            <p:cNvCxnSpPr/>
            <p:nvPr/>
          </p:nvCxnSpPr>
          <p:spPr>
            <a:xfrm>
              <a:off x="8815436" y="1574713"/>
              <a:ext cx="328222" cy="344922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" name="正方形/長方形 418"/>
          <p:cNvSpPr/>
          <p:nvPr/>
        </p:nvSpPr>
        <p:spPr>
          <a:xfrm>
            <a:off x="8786406" y="1451952"/>
            <a:ext cx="104926" cy="11008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0" name="正方形/長方形 419"/>
          <p:cNvSpPr/>
          <p:nvPr/>
        </p:nvSpPr>
        <p:spPr>
          <a:xfrm>
            <a:off x="8942749" y="1149568"/>
            <a:ext cx="104926" cy="11008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1" name="正方形/長方形 420"/>
          <p:cNvSpPr/>
          <p:nvPr/>
        </p:nvSpPr>
        <p:spPr>
          <a:xfrm>
            <a:off x="10304435" y="1322025"/>
            <a:ext cx="104926" cy="11008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2" name="正方形/長方形 421"/>
          <p:cNvSpPr/>
          <p:nvPr/>
        </p:nvSpPr>
        <p:spPr>
          <a:xfrm>
            <a:off x="10075788" y="1718163"/>
            <a:ext cx="104926" cy="11008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3" name="正方形/長方形 422"/>
          <p:cNvSpPr/>
          <p:nvPr/>
        </p:nvSpPr>
        <p:spPr>
          <a:xfrm>
            <a:off x="9504916" y="1619613"/>
            <a:ext cx="95387" cy="11008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4" name="正方形/長方形 423"/>
          <p:cNvSpPr/>
          <p:nvPr/>
        </p:nvSpPr>
        <p:spPr>
          <a:xfrm>
            <a:off x="9765224" y="872472"/>
            <a:ext cx="95387" cy="11008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5" name="正方形/長方形 424"/>
          <p:cNvSpPr/>
          <p:nvPr/>
        </p:nvSpPr>
        <p:spPr>
          <a:xfrm>
            <a:off x="10194766" y="872472"/>
            <a:ext cx="95387" cy="11008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7" name="正方形/長方形 426"/>
          <p:cNvSpPr/>
          <p:nvPr/>
        </p:nvSpPr>
        <p:spPr>
          <a:xfrm>
            <a:off x="9413865" y="1619613"/>
            <a:ext cx="86715" cy="1100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8" name="正方形/長方形 427"/>
          <p:cNvSpPr/>
          <p:nvPr/>
        </p:nvSpPr>
        <p:spPr>
          <a:xfrm>
            <a:off x="9673689" y="872472"/>
            <a:ext cx="86715" cy="1100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9" name="正方形/長方形 428"/>
          <p:cNvSpPr/>
          <p:nvPr/>
        </p:nvSpPr>
        <p:spPr>
          <a:xfrm>
            <a:off x="10022306" y="872472"/>
            <a:ext cx="168985" cy="11008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0" name="正方形/長方形 429"/>
          <p:cNvSpPr/>
          <p:nvPr/>
        </p:nvSpPr>
        <p:spPr>
          <a:xfrm>
            <a:off x="9728917" y="1623465"/>
            <a:ext cx="78832" cy="11008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1" name="正方形/長方形 430"/>
          <p:cNvSpPr/>
          <p:nvPr/>
        </p:nvSpPr>
        <p:spPr>
          <a:xfrm>
            <a:off x="9064362" y="933025"/>
            <a:ext cx="78832" cy="11008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2" name="正方形/長方形 431"/>
          <p:cNvSpPr/>
          <p:nvPr/>
        </p:nvSpPr>
        <p:spPr>
          <a:xfrm>
            <a:off x="8880934" y="1776783"/>
            <a:ext cx="78832" cy="110083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3" name="正方形/長方形 432"/>
          <p:cNvSpPr/>
          <p:nvPr/>
        </p:nvSpPr>
        <p:spPr>
          <a:xfrm>
            <a:off x="9774737" y="1894755"/>
            <a:ext cx="126961" cy="1100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4" name="正方形/長方形 433"/>
          <p:cNvSpPr/>
          <p:nvPr/>
        </p:nvSpPr>
        <p:spPr>
          <a:xfrm>
            <a:off x="9996956" y="1894755"/>
            <a:ext cx="78832" cy="11008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5" name="正方形/長方形 434"/>
          <p:cNvSpPr/>
          <p:nvPr/>
        </p:nvSpPr>
        <p:spPr>
          <a:xfrm>
            <a:off x="9997852" y="1191692"/>
            <a:ext cx="78832" cy="11008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6" name="正方形/長方形 435"/>
          <p:cNvSpPr/>
          <p:nvPr/>
        </p:nvSpPr>
        <p:spPr>
          <a:xfrm>
            <a:off x="8888028" y="5032351"/>
            <a:ext cx="446728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7" name="正方形/長方形 436"/>
          <p:cNvSpPr/>
          <p:nvPr/>
        </p:nvSpPr>
        <p:spPr>
          <a:xfrm>
            <a:off x="9667651" y="5032351"/>
            <a:ext cx="446728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3" name="正方形/長方形 442"/>
          <p:cNvSpPr/>
          <p:nvPr/>
        </p:nvSpPr>
        <p:spPr>
          <a:xfrm>
            <a:off x="10266692" y="5032352"/>
            <a:ext cx="121716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4" name="正方形/長方形 443"/>
          <p:cNvSpPr/>
          <p:nvPr/>
        </p:nvSpPr>
        <p:spPr>
          <a:xfrm>
            <a:off x="10388408" y="5032351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5" name="正方形/長方形 444"/>
          <p:cNvSpPr/>
          <p:nvPr/>
        </p:nvSpPr>
        <p:spPr>
          <a:xfrm>
            <a:off x="10897071" y="5032351"/>
            <a:ext cx="133888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6" name="正方形/長方形 445"/>
          <p:cNvSpPr/>
          <p:nvPr/>
        </p:nvSpPr>
        <p:spPr>
          <a:xfrm>
            <a:off x="10801456" y="5032351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7" name="正方形/長方形 446"/>
          <p:cNvSpPr/>
          <p:nvPr/>
        </p:nvSpPr>
        <p:spPr>
          <a:xfrm>
            <a:off x="8189563" y="5174522"/>
            <a:ext cx="78832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8" name="正方形/長方形 447"/>
          <p:cNvSpPr/>
          <p:nvPr/>
        </p:nvSpPr>
        <p:spPr>
          <a:xfrm>
            <a:off x="8098043" y="5174522"/>
            <a:ext cx="8668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0" name="正方形/長方形 449"/>
          <p:cNvSpPr/>
          <p:nvPr/>
        </p:nvSpPr>
        <p:spPr>
          <a:xfrm>
            <a:off x="8454807" y="5174522"/>
            <a:ext cx="104926" cy="133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1" name="正方形/長方形 450"/>
          <p:cNvSpPr/>
          <p:nvPr/>
        </p:nvSpPr>
        <p:spPr>
          <a:xfrm>
            <a:off x="11615119" y="5174522"/>
            <a:ext cx="95387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2" name="正方形/長方形 451"/>
          <p:cNvSpPr/>
          <p:nvPr/>
        </p:nvSpPr>
        <p:spPr>
          <a:xfrm>
            <a:off x="8111125" y="5322315"/>
            <a:ext cx="104926" cy="133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3" name="正方形/長方形 452"/>
          <p:cNvSpPr/>
          <p:nvPr/>
        </p:nvSpPr>
        <p:spPr>
          <a:xfrm>
            <a:off x="9226427" y="2092660"/>
            <a:ext cx="95387" cy="11008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4" name="正方形/長方形 453"/>
          <p:cNvSpPr/>
          <p:nvPr/>
        </p:nvSpPr>
        <p:spPr>
          <a:xfrm>
            <a:off x="9516269" y="2092660"/>
            <a:ext cx="95387" cy="11008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5" name="正方形/長方形 454"/>
          <p:cNvSpPr/>
          <p:nvPr/>
        </p:nvSpPr>
        <p:spPr>
          <a:xfrm>
            <a:off x="9134892" y="2092660"/>
            <a:ext cx="86715" cy="1100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6" name="正方形/長方形 455"/>
          <p:cNvSpPr/>
          <p:nvPr/>
        </p:nvSpPr>
        <p:spPr>
          <a:xfrm>
            <a:off x="9418708" y="2092660"/>
            <a:ext cx="95387" cy="11008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9" name="フリーフォーム 458"/>
          <p:cNvSpPr/>
          <p:nvPr/>
        </p:nvSpPr>
        <p:spPr>
          <a:xfrm>
            <a:off x="9787206" y="767727"/>
            <a:ext cx="312694" cy="101600"/>
          </a:xfrm>
          <a:custGeom>
            <a:avLst/>
            <a:gdLst>
              <a:gd name="connsiteX0" fmla="*/ 0 w 1079500"/>
              <a:gd name="connsiteY0" fmla="*/ 76200 h 101600"/>
              <a:gd name="connsiteX1" fmla="*/ 76200 w 1079500"/>
              <a:gd name="connsiteY1" fmla="*/ 0 h 101600"/>
              <a:gd name="connsiteX2" fmla="*/ 977900 w 1079500"/>
              <a:gd name="connsiteY2" fmla="*/ 0 h 101600"/>
              <a:gd name="connsiteX3" fmla="*/ 1079500 w 1079500"/>
              <a:gd name="connsiteY3" fmla="*/ 1016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0" h="101600">
                <a:moveTo>
                  <a:pt x="0" y="76200"/>
                </a:moveTo>
                <a:lnTo>
                  <a:pt x="76200" y="0"/>
                </a:lnTo>
                <a:lnTo>
                  <a:pt x="977900" y="0"/>
                </a:lnTo>
                <a:lnTo>
                  <a:pt x="1079500" y="101600"/>
                </a:lnTo>
              </a:path>
            </a:pathLst>
          </a:custGeom>
          <a:noFill/>
          <a:ln w="6350">
            <a:solidFill>
              <a:schemeClr val="tx1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1" name="テキスト ボックス 460"/>
          <p:cNvSpPr txBox="1"/>
          <p:nvPr/>
        </p:nvSpPr>
        <p:spPr>
          <a:xfrm>
            <a:off x="10071447" y="643998"/>
            <a:ext cx="7455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同じ方向を向く</a:t>
            </a:r>
            <a:endParaRPr kumimoji="1" lang="ja-JP" altLang="en-US" sz="700" dirty="0"/>
          </a:p>
        </p:txBody>
      </p:sp>
      <p:sp>
        <p:nvSpPr>
          <p:cNvPr id="463" name="正方形/長方形 462"/>
          <p:cNvSpPr/>
          <p:nvPr/>
        </p:nvSpPr>
        <p:spPr>
          <a:xfrm>
            <a:off x="9974224" y="5660742"/>
            <a:ext cx="121716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4" name="正方形/長方形 463"/>
          <p:cNvSpPr/>
          <p:nvPr/>
        </p:nvSpPr>
        <p:spPr>
          <a:xfrm>
            <a:off x="10097864" y="5660742"/>
            <a:ext cx="7880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5" name="正方形/長方形 464"/>
          <p:cNvSpPr/>
          <p:nvPr/>
        </p:nvSpPr>
        <p:spPr>
          <a:xfrm>
            <a:off x="8973630" y="5660742"/>
            <a:ext cx="95387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6" name="正方形/長方形 465"/>
          <p:cNvSpPr/>
          <p:nvPr/>
        </p:nvSpPr>
        <p:spPr>
          <a:xfrm>
            <a:off x="9418739" y="5660742"/>
            <a:ext cx="104926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7" name="正方形/長方形 466"/>
          <p:cNvSpPr/>
          <p:nvPr/>
        </p:nvSpPr>
        <p:spPr>
          <a:xfrm>
            <a:off x="10402857" y="5660742"/>
            <a:ext cx="95387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8" name="正方形/長方形 467"/>
          <p:cNvSpPr/>
          <p:nvPr/>
        </p:nvSpPr>
        <p:spPr>
          <a:xfrm>
            <a:off x="10178808" y="5660742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9" name="正方形/長方形 468"/>
          <p:cNvSpPr/>
          <p:nvPr/>
        </p:nvSpPr>
        <p:spPr>
          <a:xfrm>
            <a:off x="10510944" y="5660742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0" name="正方形/長方形 469"/>
          <p:cNvSpPr/>
          <p:nvPr/>
        </p:nvSpPr>
        <p:spPr>
          <a:xfrm>
            <a:off x="11203869" y="5660742"/>
            <a:ext cx="115419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1" name="正方形/長方形 470"/>
          <p:cNvSpPr/>
          <p:nvPr/>
        </p:nvSpPr>
        <p:spPr>
          <a:xfrm>
            <a:off x="8531205" y="5821775"/>
            <a:ext cx="78832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2" name="正方形/長方形 471"/>
          <p:cNvSpPr/>
          <p:nvPr/>
        </p:nvSpPr>
        <p:spPr>
          <a:xfrm>
            <a:off x="8439685" y="5821775"/>
            <a:ext cx="8668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3" name="正方形/長方形 472"/>
          <p:cNvSpPr/>
          <p:nvPr/>
        </p:nvSpPr>
        <p:spPr>
          <a:xfrm>
            <a:off x="9315837" y="5821775"/>
            <a:ext cx="7880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4" name="正方形/長方形 473"/>
          <p:cNvSpPr/>
          <p:nvPr/>
        </p:nvSpPr>
        <p:spPr>
          <a:xfrm>
            <a:off x="9620830" y="5821775"/>
            <a:ext cx="95387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5" name="正方形/長方形 474"/>
          <p:cNvSpPr/>
          <p:nvPr/>
        </p:nvSpPr>
        <p:spPr>
          <a:xfrm>
            <a:off x="9396781" y="5821775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6" name="正方形/長方形 475"/>
          <p:cNvSpPr/>
          <p:nvPr/>
        </p:nvSpPr>
        <p:spPr>
          <a:xfrm>
            <a:off x="9716217" y="5821775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7" name="正方形/長方形 476"/>
          <p:cNvSpPr/>
          <p:nvPr/>
        </p:nvSpPr>
        <p:spPr>
          <a:xfrm>
            <a:off x="10636328" y="5828549"/>
            <a:ext cx="78803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8" name="正方形/長方形 477"/>
          <p:cNvSpPr/>
          <p:nvPr/>
        </p:nvSpPr>
        <p:spPr>
          <a:xfrm>
            <a:off x="8556685" y="6070512"/>
            <a:ext cx="7880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9" name="正方形/長方形 478"/>
          <p:cNvSpPr/>
          <p:nvPr/>
        </p:nvSpPr>
        <p:spPr>
          <a:xfrm>
            <a:off x="8637629" y="6070512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0" name="正方形/長方形 479"/>
          <p:cNvSpPr/>
          <p:nvPr/>
        </p:nvSpPr>
        <p:spPr>
          <a:xfrm>
            <a:off x="9662904" y="6070512"/>
            <a:ext cx="7880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1" name="正方形/長方形 480"/>
          <p:cNvSpPr/>
          <p:nvPr/>
        </p:nvSpPr>
        <p:spPr>
          <a:xfrm>
            <a:off x="9745862" y="6070512"/>
            <a:ext cx="95387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2" name="正方形/長方形 481"/>
          <p:cNvSpPr/>
          <p:nvPr/>
        </p:nvSpPr>
        <p:spPr>
          <a:xfrm>
            <a:off x="10963649" y="6070512"/>
            <a:ext cx="7880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3" name="正方形/長方形 482"/>
          <p:cNvSpPr/>
          <p:nvPr/>
        </p:nvSpPr>
        <p:spPr>
          <a:xfrm>
            <a:off x="11044593" y="6070512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4" name="正方形/長方形 483"/>
          <p:cNvSpPr/>
          <p:nvPr/>
        </p:nvSpPr>
        <p:spPr>
          <a:xfrm>
            <a:off x="10105868" y="6070512"/>
            <a:ext cx="115419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5" name="正方形/長方形 484"/>
          <p:cNvSpPr/>
          <p:nvPr/>
        </p:nvSpPr>
        <p:spPr>
          <a:xfrm>
            <a:off x="11345406" y="6070512"/>
            <a:ext cx="104926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8" name="正方形/長方形 487"/>
          <p:cNvSpPr/>
          <p:nvPr/>
        </p:nvSpPr>
        <p:spPr>
          <a:xfrm>
            <a:off x="10064390" y="6324432"/>
            <a:ext cx="95387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9" name="正方形/長方形 488"/>
          <p:cNvSpPr/>
          <p:nvPr/>
        </p:nvSpPr>
        <p:spPr>
          <a:xfrm>
            <a:off x="8797775" y="6324432"/>
            <a:ext cx="115419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0" name="正方形/長方形 489"/>
          <p:cNvSpPr/>
          <p:nvPr/>
        </p:nvSpPr>
        <p:spPr>
          <a:xfrm>
            <a:off x="8257194" y="6070512"/>
            <a:ext cx="126961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1" name="正方形/長方形 490"/>
          <p:cNvSpPr/>
          <p:nvPr/>
        </p:nvSpPr>
        <p:spPr>
          <a:xfrm>
            <a:off x="8546350" y="6324432"/>
            <a:ext cx="95387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2" name="正方形/長方形 491"/>
          <p:cNvSpPr/>
          <p:nvPr/>
        </p:nvSpPr>
        <p:spPr>
          <a:xfrm>
            <a:off x="9011436" y="6070512"/>
            <a:ext cx="126961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3" name="正方形/長方形 492"/>
          <p:cNvSpPr/>
          <p:nvPr/>
        </p:nvSpPr>
        <p:spPr>
          <a:xfrm>
            <a:off x="9146225" y="6070512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4" name="正方形/長方形 493"/>
          <p:cNvSpPr/>
          <p:nvPr/>
        </p:nvSpPr>
        <p:spPr>
          <a:xfrm>
            <a:off x="8384602" y="6070512"/>
            <a:ext cx="168920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5" name="正方形/長方形 494"/>
          <p:cNvSpPr/>
          <p:nvPr/>
        </p:nvSpPr>
        <p:spPr>
          <a:xfrm>
            <a:off x="8305668" y="6324432"/>
            <a:ext cx="153564" cy="1332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6" name="正方形/長方形 495"/>
          <p:cNvSpPr/>
          <p:nvPr/>
        </p:nvSpPr>
        <p:spPr>
          <a:xfrm>
            <a:off x="8462784" y="6324432"/>
            <a:ext cx="7880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7" name="正方形/長方形 496"/>
          <p:cNvSpPr/>
          <p:nvPr/>
        </p:nvSpPr>
        <p:spPr>
          <a:xfrm>
            <a:off x="8215965" y="6324432"/>
            <a:ext cx="86683" cy="1332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8" name="正方形/長方形 497"/>
          <p:cNvSpPr/>
          <p:nvPr/>
        </p:nvSpPr>
        <p:spPr>
          <a:xfrm>
            <a:off x="10492151" y="6324432"/>
            <a:ext cx="153564" cy="1332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9" name="正方形/長方形 498"/>
          <p:cNvSpPr/>
          <p:nvPr/>
        </p:nvSpPr>
        <p:spPr>
          <a:xfrm>
            <a:off x="10402448" y="6324432"/>
            <a:ext cx="86683" cy="1332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0" name="正方形/長方形 499"/>
          <p:cNvSpPr/>
          <p:nvPr/>
        </p:nvSpPr>
        <p:spPr>
          <a:xfrm>
            <a:off x="9812592" y="6324432"/>
            <a:ext cx="8668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1" name="正方形/長方形 500"/>
          <p:cNvSpPr/>
          <p:nvPr/>
        </p:nvSpPr>
        <p:spPr>
          <a:xfrm>
            <a:off x="8887783" y="6070512"/>
            <a:ext cx="115419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2" name="正方形/長方形 501"/>
          <p:cNvSpPr/>
          <p:nvPr/>
        </p:nvSpPr>
        <p:spPr>
          <a:xfrm>
            <a:off x="9909054" y="6324432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4" name="正方形/長方形 503"/>
          <p:cNvSpPr/>
          <p:nvPr/>
        </p:nvSpPr>
        <p:spPr>
          <a:xfrm>
            <a:off x="8917977" y="6324432"/>
            <a:ext cx="8668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5" name="正方形/長方形 504"/>
          <p:cNvSpPr/>
          <p:nvPr/>
        </p:nvSpPr>
        <p:spPr>
          <a:xfrm>
            <a:off x="9010103" y="6324432"/>
            <a:ext cx="95387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6" name="正方形/長方形 505"/>
          <p:cNvSpPr/>
          <p:nvPr/>
        </p:nvSpPr>
        <p:spPr>
          <a:xfrm>
            <a:off x="9279492" y="6632483"/>
            <a:ext cx="7880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7" name="正方形/長方形 506"/>
          <p:cNvSpPr/>
          <p:nvPr/>
        </p:nvSpPr>
        <p:spPr>
          <a:xfrm>
            <a:off x="9360436" y="6632483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8" name="正方形/長方形 507"/>
          <p:cNvSpPr/>
          <p:nvPr/>
        </p:nvSpPr>
        <p:spPr>
          <a:xfrm>
            <a:off x="8934972" y="6632483"/>
            <a:ext cx="115419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9" name="正方形/長方形 508"/>
          <p:cNvSpPr/>
          <p:nvPr/>
        </p:nvSpPr>
        <p:spPr>
          <a:xfrm>
            <a:off x="9055392" y="6632483"/>
            <a:ext cx="139604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0" name="正方形/長方形 509"/>
          <p:cNvSpPr/>
          <p:nvPr/>
        </p:nvSpPr>
        <p:spPr>
          <a:xfrm>
            <a:off x="9668357" y="6632483"/>
            <a:ext cx="7880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1" name="正方形/長方形 510"/>
          <p:cNvSpPr/>
          <p:nvPr/>
        </p:nvSpPr>
        <p:spPr>
          <a:xfrm>
            <a:off x="9749301" y="6632483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2" name="正方形/長方形 511"/>
          <p:cNvSpPr/>
          <p:nvPr/>
        </p:nvSpPr>
        <p:spPr>
          <a:xfrm>
            <a:off x="9548578" y="6331205"/>
            <a:ext cx="115419" cy="133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3" name="正方形/長方形 512"/>
          <p:cNvSpPr/>
          <p:nvPr/>
        </p:nvSpPr>
        <p:spPr>
          <a:xfrm>
            <a:off x="8596691" y="6780336"/>
            <a:ext cx="135074" cy="1332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4" name="正方形/長方形 513"/>
          <p:cNvSpPr/>
          <p:nvPr/>
        </p:nvSpPr>
        <p:spPr>
          <a:xfrm>
            <a:off x="8526368" y="6780336"/>
            <a:ext cx="67303" cy="1332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5" name="正方形/長方形 514"/>
          <p:cNvSpPr/>
          <p:nvPr/>
        </p:nvSpPr>
        <p:spPr>
          <a:xfrm>
            <a:off x="8813684" y="6780336"/>
            <a:ext cx="7880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6" name="正方形/長方形 515"/>
          <p:cNvSpPr/>
          <p:nvPr/>
        </p:nvSpPr>
        <p:spPr>
          <a:xfrm>
            <a:off x="8894628" y="6780336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7" name="正方形/長方形 516"/>
          <p:cNvSpPr/>
          <p:nvPr/>
        </p:nvSpPr>
        <p:spPr>
          <a:xfrm>
            <a:off x="11784463" y="6780336"/>
            <a:ext cx="135074" cy="1332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8" name="正方形/長方形 517"/>
          <p:cNvSpPr/>
          <p:nvPr/>
        </p:nvSpPr>
        <p:spPr>
          <a:xfrm>
            <a:off x="11714140" y="6780336"/>
            <a:ext cx="67303" cy="1332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9" name="正方形/長方形 518"/>
          <p:cNvSpPr/>
          <p:nvPr/>
        </p:nvSpPr>
        <p:spPr>
          <a:xfrm>
            <a:off x="11383618" y="6780336"/>
            <a:ext cx="7880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0" name="正方形/長方形 519"/>
          <p:cNvSpPr/>
          <p:nvPr/>
        </p:nvSpPr>
        <p:spPr>
          <a:xfrm>
            <a:off x="11464562" y="6780336"/>
            <a:ext cx="86715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1" name="正方形/長方形 520"/>
          <p:cNvSpPr/>
          <p:nvPr/>
        </p:nvSpPr>
        <p:spPr>
          <a:xfrm>
            <a:off x="10128251" y="6958884"/>
            <a:ext cx="95387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2" name="正方形/長方形 521"/>
          <p:cNvSpPr/>
          <p:nvPr/>
        </p:nvSpPr>
        <p:spPr>
          <a:xfrm>
            <a:off x="11940164" y="6982638"/>
            <a:ext cx="78832" cy="1332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3" name="正方形/長方形 522"/>
          <p:cNvSpPr/>
          <p:nvPr/>
        </p:nvSpPr>
        <p:spPr>
          <a:xfrm>
            <a:off x="11499635" y="6967159"/>
            <a:ext cx="104926" cy="133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4" name="正方形/長方形 523"/>
          <p:cNvSpPr/>
          <p:nvPr/>
        </p:nvSpPr>
        <p:spPr>
          <a:xfrm>
            <a:off x="11745452" y="6967159"/>
            <a:ext cx="71639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5" name="正方形/長方形 524"/>
          <p:cNvSpPr/>
          <p:nvPr/>
        </p:nvSpPr>
        <p:spPr>
          <a:xfrm>
            <a:off x="11821992" y="6967159"/>
            <a:ext cx="78832" cy="133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6" name="テキスト ボックス 525"/>
          <p:cNvSpPr txBox="1"/>
          <p:nvPr/>
        </p:nvSpPr>
        <p:spPr>
          <a:xfrm>
            <a:off x="9015318" y="5882118"/>
            <a:ext cx="2195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CC00FF"/>
                </a:solidFill>
              </a:rPr>
              <a:t>1</a:t>
            </a:r>
            <a:endParaRPr kumimoji="1" lang="ja-JP" altLang="en-US" sz="900" dirty="0">
              <a:solidFill>
                <a:srgbClr val="CC00FF"/>
              </a:solidFill>
            </a:endParaRPr>
          </a:p>
        </p:txBody>
      </p:sp>
      <p:sp>
        <p:nvSpPr>
          <p:cNvPr id="527" name="正方形/長方形 526"/>
          <p:cNvSpPr/>
          <p:nvPr/>
        </p:nvSpPr>
        <p:spPr>
          <a:xfrm>
            <a:off x="8458117" y="6282477"/>
            <a:ext cx="190981" cy="22444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8" name="正方形/長方形 527"/>
          <p:cNvSpPr/>
          <p:nvPr/>
        </p:nvSpPr>
        <p:spPr>
          <a:xfrm>
            <a:off x="8914076" y="6282477"/>
            <a:ext cx="190981" cy="22444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0" name="正方形/長方形 529"/>
          <p:cNvSpPr/>
          <p:nvPr/>
        </p:nvSpPr>
        <p:spPr>
          <a:xfrm>
            <a:off x="11375120" y="6758272"/>
            <a:ext cx="190981" cy="185495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1" name="テキスト ボックス 530"/>
          <p:cNvSpPr txBox="1"/>
          <p:nvPr/>
        </p:nvSpPr>
        <p:spPr>
          <a:xfrm>
            <a:off x="9041155" y="6178429"/>
            <a:ext cx="6877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00FF"/>
                </a:solidFill>
              </a:rPr>
              <a:t>固有ベクトル</a:t>
            </a:r>
            <a:endParaRPr kumimoji="1" lang="ja-JP" altLang="en-US" sz="700" dirty="0">
              <a:solidFill>
                <a:srgbClr val="0000FF"/>
              </a:solidFill>
            </a:endParaRPr>
          </a:p>
        </p:txBody>
      </p:sp>
      <p:sp>
        <p:nvSpPr>
          <p:cNvPr id="532" name="テキスト ボックス 531"/>
          <p:cNvSpPr txBox="1"/>
          <p:nvPr/>
        </p:nvSpPr>
        <p:spPr>
          <a:xfrm>
            <a:off x="8596041" y="6478324"/>
            <a:ext cx="5056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92D050"/>
                </a:solidFill>
              </a:rPr>
              <a:t>固有値</a:t>
            </a:r>
            <a:endParaRPr kumimoji="1" lang="ja-JP" altLang="en-US" sz="700" dirty="0">
              <a:solidFill>
                <a:srgbClr val="92D050"/>
              </a:solidFill>
            </a:endParaRPr>
          </a:p>
        </p:txBody>
      </p:sp>
      <p:sp>
        <p:nvSpPr>
          <p:cNvPr id="533" name="テキスト ボックス 532"/>
          <p:cNvSpPr txBox="1"/>
          <p:nvPr/>
        </p:nvSpPr>
        <p:spPr>
          <a:xfrm>
            <a:off x="7975484" y="6456438"/>
            <a:ext cx="653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FF0000"/>
                </a:solidFill>
              </a:rPr>
              <a:t>対称行列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534" name="テキスト ボックス 533"/>
          <p:cNvSpPr txBox="1"/>
          <p:nvPr/>
        </p:nvSpPr>
        <p:spPr>
          <a:xfrm>
            <a:off x="7891373" y="6173624"/>
            <a:ext cx="6877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00FF"/>
                </a:solidFill>
              </a:rPr>
              <a:t>固有ベクトル</a:t>
            </a:r>
            <a:endParaRPr kumimoji="1" lang="ja-JP" altLang="en-US" sz="700" dirty="0">
              <a:solidFill>
                <a:srgbClr val="0000FF"/>
              </a:solidFill>
            </a:endParaRPr>
          </a:p>
        </p:txBody>
      </p:sp>
      <p:sp>
        <p:nvSpPr>
          <p:cNvPr id="535" name="正方形/長方形 534"/>
          <p:cNvSpPr/>
          <p:nvPr/>
        </p:nvSpPr>
        <p:spPr>
          <a:xfrm>
            <a:off x="8464644" y="7784263"/>
            <a:ext cx="75576" cy="11965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6" name="正方形/長方形 535"/>
          <p:cNvSpPr/>
          <p:nvPr/>
        </p:nvSpPr>
        <p:spPr>
          <a:xfrm>
            <a:off x="8623339" y="7784263"/>
            <a:ext cx="142341" cy="11965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7" name="正方形/長方形 536"/>
          <p:cNvSpPr/>
          <p:nvPr/>
        </p:nvSpPr>
        <p:spPr>
          <a:xfrm>
            <a:off x="8545763" y="7784263"/>
            <a:ext cx="74195" cy="119653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8" name="正方形/長方形 537"/>
          <p:cNvSpPr/>
          <p:nvPr/>
        </p:nvSpPr>
        <p:spPr>
          <a:xfrm>
            <a:off x="8252566" y="7784262"/>
            <a:ext cx="95351" cy="1196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9" name="正方形/長方形 538"/>
          <p:cNvSpPr/>
          <p:nvPr/>
        </p:nvSpPr>
        <p:spPr>
          <a:xfrm>
            <a:off x="10508365" y="7621722"/>
            <a:ext cx="78803" cy="13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626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148"/>
            <a:ext cx="3968323" cy="3221628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:6.7 </a:t>
            </a:r>
            <a:r>
              <a:rPr lang="ja-JP" altLang="en-US" sz="3200" dirty="0" smtClean="0"/>
              <a:t>特異値分解（ＳＶＤ）</a:t>
            </a:r>
            <a:endParaRPr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563148"/>
            <a:ext cx="3968323" cy="428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79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1765" cy="43642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79" y="1"/>
            <a:ext cx="4025721" cy="60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87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507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83185"/>
            <a:ext cx="10515600" cy="374015"/>
          </a:xfrm>
        </p:spPr>
        <p:txBody>
          <a:bodyPr>
            <a:noAutofit/>
          </a:bodyPr>
          <a:lstStyle/>
          <a:p>
            <a:r>
              <a:rPr kumimoji="1" lang="ja-JP" altLang="en-US" sz="3200" dirty="0" smtClean="0"/>
              <a:t>ジョルダン標準形補足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57225"/>
            <a:ext cx="3999652" cy="24953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6548"/>
            <a:ext cx="3999652" cy="122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84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3999651" cy="40154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28466"/>
          <a:stretch/>
        </p:blipFill>
        <p:spPr>
          <a:xfrm>
            <a:off x="0" y="4472639"/>
            <a:ext cx="4004099" cy="31092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565" y="1568028"/>
            <a:ext cx="4005090" cy="539106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565" y="6984491"/>
            <a:ext cx="4005090" cy="96438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559" y="457200"/>
            <a:ext cx="4021027" cy="128567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559" y="1742870"/>
            <a:ext cx="4000642" cy="511661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1559" y="6859481"/>
            <a:ext cx="4000642" cy="113474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9"/>
          <a:srcRect l="15501" t="35921"/>
          <a:stretch/>
        </p:blipFill>
        <p:spPr>
          <a:xfrm>
            <a:off x="1788950" y="2076059"/>
            <a:ext cx="2258794" cy="106866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/>
          <a:srcRect t="74443"/>
          <a:stretch/>
        </p:blipFill>
        <p:spPr>
          <a:xfrm>
            <a:off x="4197460" y="457200"/>
            <a:ext cx="4004099" cy="111082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993778" y="2080868"/>
            <a:ext cx="469232" cy="46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501975" y="2578030"/>
            <a:ext cx="164463" cy="1640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698245" y="2767834"/>
            <a:ext cx="76723" cy="76522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804962" y="2870858"/>
            <a:ext cx="264869" cy="26417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29606" y="2076058"/>
            <a:ext cx="875344" cy="54649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795608" y="2573347"/>
            <a:ext cx="63407" cy="84174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495128" y="3587697"/>
            <a:ext cx="69748" cy="9259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71165" y="3309413"/>
            <a:ext cx="69748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248991" y="3169925"/>
            <a:ext cx="69748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473562" y="2610390"/>
            <a:ext cx="315388" cy="5343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角丸四角形 24"/>
          <p:cNvSpPr/>
          <p:nvPr/>
        </p:nvSpPr>
        <p:spPr>
          <a:xfrm rot="2348016">
            <a:off x="840952" y="2328719"/>
            <a:ext cx="718428" cy="90638"/>
          </a:xfrm>
          <a:prstGeom prst="round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811314" y="3169925"/>
            <a:ext cx="63407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40913" y="3309413"/>
            <a:ext cx="69748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093" y="3309413"/>
            <a:ext cx="69748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519001" y="3309413"/>
            <a:ext cx="63407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806801" y="3169925"/>
            <a:ext cx="63407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725688" y="3153444"/>
            <a:ext cx="684000" cy="1350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22923" y="3797892"/>
            <a:ext cx="63407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164272" y="3797892"/>
            <a:ext cx="63407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330812" y="3797892"/>
            <a:ext cx="63407" cy="1116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962074" y="3797892"/>
            <a:ext cx="63407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151356" y="3797892"/>
            <a:ext cx="63407" cy="1116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81693" y="3934419"/>
            <a:ext cx="63407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972186" y="3934419"/>
            <a:ext cx="468000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509628" y="3934419"/>
            <a:ext cx="180000" cy="1116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761437" y="3934419"/>
            <a:ext cx="89256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918346" y="3934419"/>
            <a:ext cx="252000" cy="1116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675304" y="3934419"/>
            <a:ext cx="73765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40491" y="4076068"/>
            <a:ext cx="468000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868407" y="4076068"/>
            <a:ext cx="180000" cy="1116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120216" y="4076068"/>
            <a:ext cx="89256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286651" y="4076068"/>
            <a:ext cx="252000" cy="1116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3043609" y="4076068"/>
            <a:ext cx="73765" cy="1116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81993" y="4218553"/>
            <a:ext cx="468000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164824" y="4218553"/>
            <a:ext cx="180000" cy="1116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377822" y="4218553"/>
            <a:ext cx="81142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487812" y="4218553"/>
            <a:ext cx="252000" cy="1116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264766" y="4218553"/>
            <a:ext cx="63407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374150" y="4218553"/>
            <a:ext cx="63407" cy="1116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476782" y="4218553"/>
            <a:ext cx="63407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2570811" y="4218553"/>
            <a:ext cx="63407" cy="1116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524664" y="4503524"/>
            <a:ext cx="63407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3529676" y="4503524"/>
            <a:ext cx="63407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025347" y="4637231"/>
            <a:ext cx="63407" cy="1116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927870" y="4634780"/>
            <a:ext cx="63407" cy="1116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718885" y="5067957"/>
            <a:ext cx="76723" cy="9259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386689" y="5409667"/>
            <a:ext cx="63407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33437" y="6034683"/>
            <a:ext cx="69748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33678" y="6034683"/>
            <a:ext cx="594000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348143" y="6034683"/>
            <a:ext cx="69748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534189" y="6034683"/>
            <a:ext cx="288000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2891487" y="6034683"/>
            <a:ext cx="540000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187763" y="3924935"/>
            <a:ext cx="594000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3263428" y="4071223"/>
            <a:ext cx="594000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2854246" y="4498525"/>
            <a:ext cx="540000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276426" y="4637231"/>
            <a:ext cx="540000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991778" y="6324417"/>
            <a:ext cx="594000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724311" y="6309376"/>
            <a:ext cx="288000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900336" y="6887179"/>
            <a:ext cx="69748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754076" y="7010638"/>
            <a:ext cx="69748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833716" y="7441215"/>
            <a:ext cx="504000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874929" y="7029665"/>
            <a:ext cx="111036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373936" y="7150791"/>
            <a:ext cx="178825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547791" y="7158917"/>
            <a:ext cx="178825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080243" y="761126"/>
            <a:ext cx="8439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4823611" y="942161"/>
            <a:ext cx="9283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7881137" y="1598167"/>
            <a:ext cx="92835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499887" y="1752396"/>
            <a:ext cx="92835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437877" y="1949435"/>
            <a:ext cx="112331" cy="46618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437877" y="2481556"/>
            <a:ext cx="624911" cy="46618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256455" y="944688"/>
            <a:ext cx="84395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4823067" y="1079161"/>
            <a:ext cx="863358" cy="48634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301736" y="1949435"/>
            <a:ext cx="648654" cy="48634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578434" y="2488484"/>
            <a:ext cx="648654" cy="48634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349918" y="3408940"/>
            <a:ext cx="86104" cy="9626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7595387" y="3563903"/>
            <a:ext cx="92835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4753356" y="4652254"/>
            <a:ext cx="123564" cy="12276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156384" y="4243768"/>
            <a:ext cx="76723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654639" y="4243768"/>
            <a:ext cx="123564" cy="12276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873231" y="4243768"/>
            <a:ext cx="76723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7068799" y="4243768"/>
            <a:ext cx="112331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5932990" y="4243768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435850" y="4243768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6815588" y="4243768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082318" y="4498525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315691" y="4610125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573898" y="4736854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841646" y="4855357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394203" y="4482821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660797" y="4606314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919004" y="4721725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502318" y="3532763"/>
            <a:ext cx="86104" cy="9626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6550208" y="3408940"/>
            <a:ext cx="86104" cy="9626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5590896" y="4490491"/>
            <a:ext cx="71160" cy="9626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848169" y="4617374"/>
            <a:ext cx="71160" cy="9626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4750053" y="3573921"/>
            <a:ext cx="114604" cy="11647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 116"/>
          <p:cNvSpPr/>
          <p:nvPr/>
        </p:nvSpPr>
        <p:spPr>
          <a:xfrm>
            <a:off x="4814888" y="3686175"/>
            <a:ext cx="2324100" cy="552450"/>
          </a:xfrm>
          <a:custGeom>
            <a:avLst/>
            <a:gdLst>
              <a:gd name="connsiteX0" fmla="*/ 0 w 2324100"/>
              <a:gd name="connsiteY0" fmla="*/ 0 h 552450"/>
              <a:gd name="connsiteX1" fmla="*/ 0 w 2324100"/>
              <a:gd name="connsiteY1" fmla="*/ 471488 h 552450"/>
              <a:gd name="connsiteX2" fmla="*/ 2324100 w 2324100"/>
              <a:gd name="connsiteY2" fmla="*/ 471488 h 552450"/>
              <a:gd name="connsiteX3" fmla="*/ 2324100 w 2324100"/>
              <a:gd name="connsiteY3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552450">
                <a:moveTo>
                  <a:pt x="0" y="0"/>
                </a:moveTo>
                <a:lnTo>
                  <a:pt x="0" y="471488"/>
                </a:lnTo>
                <a:lnTo>
                  <a:pt x="2324100" y="471488"/>
                </a:lnTo>
                <a:lnTo>
                  <a:pt x="2324100" y="552450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6045200" y="4356100"/>
            <a:ext cx="1079500" cy="256564"/>
          </a:xfrm>
          <a:custGeom>
            <a:avLst/>
            <a:gdLst>
              <a:gd name="connsiteX0" fmla="*/ 1079500 w 1079500"/>
              <a:gd name="connsiteY0" fmla="*/ 0 h 196850"/>
              <a:gd name="connsiteX1" fmla="*/ 1079500 w 1079500"/>
              <a:gd name="connsiteY1" fmla="*/ 196850 h 196850"/>
              <a:gd name="connsiteX2" fmla="*/ 0 w 1079500"/>
              <a:gd name="connsiteY2" fmla="*/ 1968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00" h="196850">
                <a:moveTo>
                  <a:pt x="1079500" y="0"/>
                </a:moveTo>
                <a:lnTo>
                  <a:pt x="1079500" y="196850"/>
                </a:lnTo>
                <a:lnTo>
                  <a:pt x="0" y="196850"/>
                </a:lnTo>
              </a:path>
            </a:pathLst>
          </a:custGeom>
          <a:noFill/>
          <a:ln w="6350">
            <a:solidFill>
              <a:srgbClr val="CC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5967323" y="5293112"/>
            <a:ext cx="86104" cy="9626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4486656" y="5067957"/>
            <a:ext cx="123564" cy="12276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4761285" y="5459887"/>
            <a:ext cx="123564" cy="12276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4486656" y="5878064"/>
            <a:ext cx="123564" cy="12276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4767888" y="6274703"/>
            <a:ext cx="123564" cy="12276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458508" y="6681103"/>
            <a:ext cx="123564" cy="12276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5092133" y="5292617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339795" y="5413743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650393" y="5540472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956244" y="5658975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5404018" y="5276913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5708715" y="5409932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6019313" y="5525343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5732773" y="5281101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6043371" y="5396512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099161" y="6104255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346823" y="6225381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5657421" y="6352110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5963272" y="6470613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5411046" y="6088551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5715743" y="6221570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6026341" y="6336981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5715986" y="6092739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6017058" y="6208150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6043371" y="6094739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441787" y="5146588"/>
            <a:ext cx="10163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CC00FF"/>
                </a:solidFill>
              </a:rPr>
              <a:t>1</a:t>
            </a:r>
            <a:r>
              <a:rPr kumimoji="1" lang="ja-JP" altLang="en-US" sz="800" dirty="0" smtClean="0">
                <a:solidFill>
                  <a:srgbClr val="CC00FF"/>
                </a:solidFill>
              </a:rPr>
              <a:t>がどんどん右上に</a:t>
            </a:r>
            <a:endParaRPr kumimoji="1" lang="ja-JP" altLang="en-US" sz="800" dirty="0">
              <a:solidFill>
                <a:srgbClr val="CC00FF"/>
              </a:solidFill>
            </a:endParaRPr>
          </a:p>
        </p:txBody>
      </p:sp>
      <p:sp>
        <p:nvSpPr>
          <p:cNvPr id="141" name="正方形/長方形 140"/>
          <p:cNvSpPr/>
          <p:nvPr/>
        </p:nvSpPr>
        <p:spPr>
          <a:xfrm>
            <a:off x="5807299" y="3569228"/>
            <a:ext cx="114604" cy="11647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6352340" y="5053689"/>
            <a:ext cx="112331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5876925" y="3686173"/>
            <a:ext cx="1528763" cy="1368000"/>
          </a:xfrm>
          <a:custGeom>
            <a:avLst/>
            <a:gdLst>
              <a:gd name="connsiteX0" fmla="*/ 0 w 1528763"/>
              <a:gd name="connsiteY0" fmla="*/ 0 h 1347788"/>
              <a:gd name="connsiteX1" fmla="*/ 0 w 1528763"/>
              <a:gd name="connsiteY1" fmla="*/ 242888 h 1347788"/>
              <a:gd name="connsiteX2" fmla="*/ 1528763 w 1528763"/>
              <a:gd name="connsiteY2" fmla="*/ 242888 h 1347788"/>
              <a:gd name="connsiteX3" fmla="*/ 1528763 w 1528763"/>
              <a:gd name="connsiteY3" fmla="*/ 1347788 h 1347788"/>
              <a:gd name="connsiteX4" fmla="*/ 557213 w 1528763"/>
              <a:gd name="connsiteY4" fmla="*/ 1347788 h 134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63" h="1347788">
                <a:moveTo>
                  <a:pt x="0" y="0"/>
                </a:moveTo>
                <a:lnTo>
                  <a:pt x="0" y="242888"/>
                </a:lnTo>
                <a:lnTo>
                  <a:pt x="1528763" y="242888"/>
                </a:lnTo>
                <a:lnTo>
                  <a:pt x="1528763" y="1347788"/>
                </a:lnTo>
                <a:lnTo>
                  <a:pt x="557213" y="1347788"/>
                </a:lnTo>
              </a:path>
            </a:pathLst>
          </a:cu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6759422" y="5873016"/>
            <a:ext cx="112331" cy="1116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740031" y="6015600"/>
            <a:ext cx="769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CC00FF"/>
                </a:solidFill>
              </a:rPr>
              <a:t>1</a:t>
            </a:r>
            <a:r>
              <a:rPr kumimoji="1" lang="ja-JP" altLang="en-US" sz="800" dirty="0" smtClean="0">
                <a:solidFill>
                  <a:srgbClr val="CC00FF"/>
                </a:solidFill>
              </a:rPr>
              <a:t>がなくなる</a:t>
            </a:r>
            <a:endParaRPr kumimoji="1" lang="ja-JP" altLang="en-US" sz="800" dirty="0">
              <a:solidFill>
                <a:srgbClr val="CC00FF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6456228" y="5344590"/>
            <a:ext cx="14163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7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の累乗がどんどん右上に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146" name="正方形/長方形 145"/>
          <p:cNvSpPr/>
          <p:nvPr/>
        </p:nvSpPr>
        <p:spPr>
          <a:xfrm>
            <a:off x="4720301" y="7390015"/>
            <a:ext cx="123564" cy="12276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5051574" y="7219567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5332577" y="7354982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5776527" y="7481711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6272880" y="7600214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5339644" y="7218152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5782456" y="7351171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6278795" y="7466582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5835092" y="7222340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6326666" y="7337751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6329164" y="7224340"/>
            <a:ext cx="57643" cy="1116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8837082" y="5405015"/>
            <a:ext cx="1062568" cy="62966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10053685" y="5574793"/>
            <a:ext cx="588915" cy="29187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10788794" y="5644607"/>
            <a:ext cx="396000" cy="153271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11330988" y="5521266"/>
            <a:ext cx="759412" cy="396933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8842217" y="6504695"/>
            <a:ext cx="123564" cy="12276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9162775" y="6331613"/>
            <a:ext cx="123564" cy="13503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9378675" y="6452263"/>
            <a:ext cx="123564" cy="13503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9594575" y="6579263"/>
            <a:ext cx="123564" cy="13503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9816825" y="6712613"/>
            <a:ext cx="123564" cy="135036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9031215" y="7005058"/>
            <a:ext cx="624549" cy="12276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10316131" y="7010638"/>
            <a:ext cx="76723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11170165" y="7013713"/>
            <a:ext cx="112331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10936978" y="7149088"/>
            <a:ext cx="112331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8784237" y="7149088"/>
            <a:ext cx="92835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9594843" y="7149088"/>
            <a:ext cx="8439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8613410" y="7283380"/>
            <a:ext cx="8439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10788794" y="7734346"/>
            <a:ext cx="8439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9753065" y="7481711"/>
            <a:ext cx="102119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8878899" y="7481711"/>
            <a:ext cx="112331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9231880" y="7481711"/>
            <a:ext cx="69748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9152597" y="7481711"/>
            <a:ext cx="7672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9305116" y="7481711"/>
            <a:ext cx="161367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9672888" y="7481711"/>
            <a:ext cx="7672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9860332" y="7481711"/>
            <a:ext cx="161367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11787966" y="7149088"/>
            <a:ext cx="161367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12046930" y="7149088"/>
            <a:ext cx="7672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11955934" y="7149088"/>
            <a:ext cx="84395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9255205" y="7296331"/>
            <a:ext cx="84395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9540243" y="7296331"/>
            <a:ext cx="69748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9460960" y="7296331"/>
            <a:ext cx="7672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9613479" y="7296331"/>
            <a:ext cx="161367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タイトル 1"/>
          <p:cNvSpPr txBox="1">
            <a:spLocks/>
          </p:cNvSpPr>
          <p:nvPr/>
        </p:nvSpPr>
        <p:spPr>
          <a:xfrm>
            <a:off x="838200" y="83185"/>
            <a:ext cx="10515600" cy="374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補足：ジョルダン標準形の性質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27060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:6.1 </a:t>
            </a:r>
            <a:r>
              <a:rPr lang="ja-JP" altLang="en-US" sz="3200" dirty="0" smtClean="0"/>
              <a:t>固有値入門</a:t>
            </a:r>
            <a:endParaRPr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5" y="679904"/>
            <a:ext cx="4020540" cy="71341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1" y="1393323"/>
            <a:ext cx="4026586" cy="588268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30180"/>
          <a:stretch/>
        </p:blipFill>
        <p:spPr>
          <a:xfrm>
            <a:off x="4075873" y="699433"/>
            <a:ext cx="4026586" cy="422123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988" y="4920666"/>
            <a:ext cx="3996357" cy="94921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t="46911"/>
          <a:stretch/>
        </p:blipFill>
        <p:spPr>
          <a:xfrm>
            <a:off x="8159368" y="712433"/>
            <a:ext cx="3996357" cy="262557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9368" y="3303067"/>
            <a:ext cx="4032632" cy="431074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b="69916"/>
          <a:stretch/>
        </p:blipFill>
        <p:spPr>
          <a:xfrm>
            <a:off x="0" y="7276008"/>
            <a:ext cx="4026586" cy="181888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/>
          <a:srcRect b="55208"/>
          <a:stretch/>
        </p:blipFill>
        <p:spPr>
          <a:xfrm>
            <a:off x="4106102" y="5995333"/>
            <a:ext cx="3996357" cy="2215217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2194634" y="954976"/>
            <a:ext cx="63407" cy="928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397834" y="954976"/>
            <a:ext cx="63407" cy="928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588334" y="954976"/>
            <a:ext cx="63407" cy="928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975684" y="954975"/>
            <a:ext cx="63407" cy="928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252895" y="954975"/>
            <a:ext cx="63407" cy="9283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13832" y="1568261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961307" y="1996886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07207" y="2155636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87857" y="1781669"/>
            <a:ext cx="1618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これが不可逆でないと、零空間を形成する</a:t>
            </a:r>
            <a:endParaRPr lang="en-US" altLang="ja-JP" sz="600" dirty="0" smtClean="0"/>
          </a:p>
          <a:p>
            <a:r>
              <a:rPr lang="ja-JP" altLang="en-US" sz="600" dirty="0" smtClean="0"/>
              <a:t>固有ベクトルが零ベクトルのみとなってしまう。</a:t>
            </a:r>
            <a:endParaRPr kumimoji="1" lang="ja-JP" altLang="en-US" sz="600" dirty="0"/>
          </a:p>
        </p:txBody>
      </p:sp>
      <p:sp>
        <p:nvSpPr>
          <p:cNvPr id="22" name="正方形/長方形 21"/>
          <p:cNvSpPr/>
          <p:nvPr/>
        </p:nvSpPr>
        <p:spPr>
          <a:xfrm>
            <a:off x="3401790" y="1919979"/>
            <a:ext cx="78133" cy="928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491296" y="2879536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672271" y="7041159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355143" y="7041159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47568" y="731842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107490" y="888430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114884" y="1205137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143084" y="1362300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317399" y="1506479"/>
            <a:ext cx="184236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269665" y="1511241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864842" y="1661906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349448" y="2408180"/>
            <a:ext cx="85946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342805" y="2725741"/>
            <a:ext cx="1039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821969" y="2890769"/>
            <a:ext cx="7103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528632" y="3519418"/>
            <a:ext cx="53366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700082" y="3519418"/>
            <a:ext cx="53366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380744" y="3912324"/>
            <a:ext cx="53366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471232" y="3912324"/>
            <a:ext cx="53366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012491" y="3921850"/>
            <a:ext cx="53366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100936" y="3921850"/>
            <a:ext cx="138419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091693" y="4105853"/>
            <a:ext cx="53366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182181" y="4105853"/>
            <a:ext cx="53366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76155" y="4105852"/>
            <a:ext cx="138419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543712" y="4105851"/>
            <a:ext cx="6457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593607" y="3519418"/>
            <a:ext cx="53366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686475" y="3519418"/>
            <a:ext cx="53366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549098" y="4940194"/>
            <a:ext cx="6457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282233" y="5094975"/>
            <a:ext cx="1039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665185" y="5094974"/>
            <a:ext cx="1039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871990" y="5094974"/>
            <a:ext cx="184236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924966" y="5252136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436806" y="5406917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178900" y="6397517"/>
            <a:ext cx="184236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288746" y="6708667"/>
            <a:ext cx="1039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349448" y="7886592"/>
            <a:ext cx="1039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663773" y="8035817"/>
            <a:ext cx="1039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597859" y="1886019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1361326" y="2047944"/>
            <a:ext cx="20266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538563" y="2200344"/>
            <a:ext cx="184236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2042484" y="2200344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919563" y="2594543"/>
            <a:ext cx="184236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1680534" y="4001148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304422" y="5410952"/>
            <a:ext cx="138419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1683033" y="5406917"/>
            <a:ext cx="6457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0045629" y="5332142"/>
            <a:ext cx="85946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499750" y="5332142"/>
            <a:ext cx="85946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1426033" y="5332142"/>
            <a:ext cx="85946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1800113" y="5332142"/>
            <a:ext cx="85946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0563341" y="6433308"/>
            <a:ext cx="7813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0096819" y="6585103"/>
            <a:ext cx="85946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8614094" y="6585103"/>
            <a:ext cx="85946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139792" y="6809396"/>
            <a:ext cx="85946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0949417" y="6823182"/>
            <a:ext cx="85946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562308" y="6978386"/>
            <a:ext cx="85946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2466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110"/>
            <a:ext cx="3999651" cy="33770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1070"/>
          <a:stretch/>
        </p:blipFill>
        <p:spPr>
          <a:xfrm>
            <a:off x="0" y="3861124"/>
            <a:ext cx="3999651" cy="419176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901" y="457200"/>
            <a:ext cx="3999651" cy="245361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801" y="2910812"/>
            <a:ext cx="4001669" cy="460878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349" y="484110"/>
            <a:ext cx="3999651" cy="494943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194" y="5448060"/>
            <a:ext cx="3942806" cy="257139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05043" y="938809"/>
            <a:ext cx="69748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78330" y="938809"/>
            <a:ext cx="69748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097443" y="791171"/>
            <a:ext cx="69748" cy="111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51663" y="1660191"/>
            <a:ext cx="9283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74603" y="1432065"/>
            <a:ext cx="235072" cy="21272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270206" y="1682763"/>
            <a:ext cx="387795" cy="35161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67667" y="938809"/>
            <a:ext cx="612000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114176" y="2140632"/>
            <a:ext cx="63407" cy="11160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33730" y="2390443"/>
            <a:ext cx="360000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13730" y="2741745"/>
            <a:ext cx="360000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74684" y="2390443"/>
            <a:ext cx="184737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5920" y="2741745"/>
            <a:ext cx="203211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99547" y="2140633"/>
            <a:ext cx="184737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174894" y="2140632"/>
            <a:ext cx="342000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52418" y="3278608"/>
            <a:ext cx="203211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44566" y="3220909"/>
            <a:ext cx="203211" cy="239225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21700" y="3032873"/>
            <a:ext cx="223532" cy="6204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63549" y="3734282"/>
            <a:ext cx="504000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67542" y="4502932"/>
            <a:ext cx="504000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46900" y="4949419"/>
            <a:ext cx="9283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39020" y="4725914"/>
            <a:ext cx="69748" cy="101455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496352" y="5211303"/>
            <a:ext cx="69748" cy="101455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191290" y="5424020"/>
            <a:ext cx="8439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317279" y="5412302"/>
            <a:ext cx="1106959" cy="13503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89395" y="5780078"/>
            <a:ext cx="184737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484463" y="5780078"/>
            <a:ext cx="360000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94924" y="5924807"/>
            <a:ext cx="16794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82052" y="5924807"/>
            <a:ext cx="16794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403238" y="5780078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98482" y="5922952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62131" y="6125887"/>
            <a:ext cx="16794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206979" y="6563271"/>
            <a:ext cx="184737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602047" y="6563271"/>
            <a:ext cx="360000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520822" y="6563271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41869" y="6780928"/>
            <a:ext cx="184737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55712" y="6780928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63040" y="6780928"/>
            <a:ext cx="184737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54979" y="7016160"/>
            <a:ext cx="504000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419629" y="7500569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032435" y="7637049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32435" y="7786951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530824" y="1106083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639950" y="1242765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79700" y="1243230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115170" y="4244569"/>
            <a:ext cx="8439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851770" y="3990569"/>
            <a:ext cx="8439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204605" y="4244569"/>
            <a:ext cx="16794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828305" y="4250919"/>
            <a:ext cx="16794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949810" y="4720841"/>
            <a:ext cx="203211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817923" y="5146703"/>
            <a:ext cx="32727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332366" y="5146703"/>
            <a:ext cx="32727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336267" y="4720841"/>
            <a:ext cx="203211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660789" y="4720841"/>
            <a:ext cx="203211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777025" y="5146703"/>
            <a:ext cx="245885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332366" y="5385910"/>
            <a:ext cx="245885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911952" y="5387914"/>
            <a:ext cx="245885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041900" y="4670430"/>
            <a:ext cx="400050" cy="53969"/>
          </a:xfrm>
          <a:custGeom>
            <a:avLst/>
            <a:gdLst>
              <a:gd name="connsiteX0" fmla="*/ 0 w 400050"/>
              <a:gd name="connsiteY0" fmla="*/ 107950 h 114300"/>
              <a:gd name="connsiteX1" fmla="*/ 0 w 400050"/>
              <a:gd name="connsiteY1" fmla="*/ 0 h 114300"/>
              <a:gd name="connsiteX2" fmla="*/ 400050 w 400050"/>
              <a:gd name="connsiteY2" fmla="*/ 0 h 114300"/>
              <a:gd name="connsiteX3" fmla="*/ 400050 w 40005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114300">
                <a:moveTo>
                  <a:pt x="0" y="107950"/>
                </a:moveTo>
                <a:lnTo>
                  <a:pt x="0" y="0"/>
                </a:lnTo>
                <a:lnTo>
                  <a:pt x="400050" y="0"/>
                </a:lnTo>
                <a:lnTo>
                  <a:pt x="400050" y="11430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 68"/>
          <p:cNvSpPr/>
          <p:nvPr/>
        </p:nvSpPr>
        <p:spPr>
          <a:xfrm>
            <a:off x="5019515" y="5094103"/>
            <a:ext cx="400050" cy="53969"/>
          </a:xfrm>
          <a:custGeom>
            <a:avLst/>
            <a:gdLst>
              <a:gd name="connsiteX0" fmla="*/ 0 w 400050"/>
              <a:gd name="connsiteY0" fmla="*/ 107950 h 114300"/>
              <a:gd name="connsiteX1" fmla="*/ 0 w 400050"/>
              <a:gd name="connsiteY1" fmla="*/ 0 h 114300"/>
              <a:gd name="connsiteX2" fmla="*/ 400050 w 400050"/>
              <a:gd name="connsiteY2" fmla="*/ 0 h 114300"/>
              <a:gd name="connsiteX3" fmla="*/ 400050 w 40005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114300">
                <a:moveTo>
                  <a:pt x="0" y="107950"/>
                </a:moveTo>
                <a:lnTo>
                  <a:pt x="0" y="0"/>
                </a:lnTo>
                <a:lnTo>
                  <a:pt x="400050" y="0"/>
                </a:lnTo>
                <a:lnTo>
                  <a:pt x="400050" y="11430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フリーフォーム 69"/>
          <p:cNvSpPr/>
          <p:nvPr/>
        </p:nvSpPr>
        <p:spPr>
          <a:xfrm>
            <a:off x="5037822" y="5331941"/>
            <a:ext cx="400050" cy="53969"/>
          </a:xfrm>
          <a:custGeom>
            <a:avLst/>
            <a:gdLst>
              <a:gd name="connsiteX0" fmla="*/ 0 w 400050"/>
              <a:gd name="connsiteY0" fmla="*/ 107950 h 114300"/>
              <a:gd name="connsiteX1" fmla="*/ 0 w 400050"/>
              <a:gd name="connsiteY1" fmla="*/ 0 h 114300"/>
              <a:gd name="connsiteX2" fmla="*/ 400050 w 400050"/>
              <a:gd name="connsiteY2" fmla="*/ 0 h 114300"/>
              <a:gd name="connsiteX3" fmla="*/ 400050 w 40005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114300">
                <a:moveTo>
                  <a:pt x="0" y="107950"/>
                </a:moveTo>
                <a:lnTo>
                  <a:pt x="0" y="0"/>
                </a:lnTo>
                <a:lnTo>
                  <a:pt x="400050" y="0"/>
                </a:lnTo>
                <a:lnTo>
                  <a:pt x="400050" y="11430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452380" y="5257800"/>
            <a:ext cx="491219" cy="317500"/>
          </a:xfrm>
          <a:custGeom>
            <a:avLst/>
            <a:gdLst>
              <a:gd name="connsiteX0" fmla="*/ 0 w 901700"/>
              <a:gd name="connsiteY0" fmla="*/ 247650 h 317500"/>
              <a:gd name="connsiteX1" fmla="*/ 0 w 901700"/>
              <a:gd name="connsiteY1" fmla="*/ 317500 h 317500"/>
              <a:gd name="connsiteX2" fmla="*/ 901700 w 901700"/>
              <a:gd name="connsiteY2" fmla="*/ 317500 h 317500"/>
              <a:gd name="connsiteX3" fmla="*/ 901700 w 901700"/>
              <a:gd name="connsiteY3" fmla="*/ 0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700" h="317500">
                <a:moveTo>
                  <a:pt x="0" y="247650"/>
                </a:moveTo>
                <a:lnTo>
                  <a:pt x="0" y="317500"/>
                </a:lnTo>
                <a:lnTo>
                  <a:pt x="901700" y="317500"/>
                </a:lnTo>
                <a:lnTo>
                  <a:pt x="901700" y="0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57635" y="5115175"/>
            <a:ext cx="11877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00FF"/>
                </a:solidFill>
              </a:rPr>
              <a:t>一つ下の要素が足される</a:t>
            </a:r>
            <a:endParaRPr kumimoji="1" lang="ja-JP" altLang="en-US" sz="700" dirty="0">
              <a:solidFill>
                <a:srgbClr val="0000FF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077478" y="5341682"/>
            <a:ext cx="142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00FF"/>
                </a:solidFill>
              </a:rPr>
              <a:t>一番下の要素だけが純粋な</a:t>
            </a:r>
            <a:endParaRPr kumimoji="1" lang="en-US" altLang="ja-JP" sz="700" dirty="0" smtClean="0">
              <a:solidFill>
                <a:srgbClr val="0000FF"/>
              </a:solidFill>
            </a:endParaRPr>
          </a:p>
          <a:p>
            <a:r>
              <a:rPr kumimoji="1" lang="ja-JP" altLang="en-US" sz="700" dirty="0" smtClean="0">
                <a:solidFill>
                  <a:srgbClr val="00B050"/>
                </a:solidFill>
              </a:rPr>
              <a:t>固有値</a:t>
            </a:r>
            <a:r>
              <a:rPr kumimoji="1" lang="ja-JP" altLang="en-US" sz="700" dirty="0" smtClean="0">
                <a:solidFill>
                  <a:srgbClr val="0000FF"/>
                </a:solidFill>
              </a:rPr>
              <a:t>．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固有ベクトル</a:t>
            </a:r>
            <a:r>
              <a:rPr kumimoji="1" lang="ja-JP" altLang="en-US" sz="700" dirty="0" smtClean="0">
                <a:solidFill>
                  <a:srgbClr val="0000FF"/>
                </a:solidFill>
              </a:rPr>
              <a:t>の関係</a:t>
            </a:r>
            <a:endParaRPr kumimoji="1" lang="ja-JP" altLang="en-US" sz="700" dirty="0">
              <a:solidFill>
                <a:srgbClr val="0000FF"/>
              </a:solidFill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5257987" y="4720841"/>
            <a:ext cx="8439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5255473" y="5146703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251367" y="5385910"/>
            <a:ext cx="84395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694980" y="5804860"/>
            <a:ext cx="245885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060649" y="5804860"/>
            <a:ext cx="245885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348081" y="6041071"/>
            <a:ext cx="245885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777025" y="6290460"/>
            <a:ext cx="245885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199565" y="6725942"/>
            <a:ext cx="245885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326863" y="6290460"/>
            <a:ext cx="327273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249970" y="6290460"/>
            <a:ext cx="76723" cy="111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678090" y="6725942"/>
            <a:ext cx="360000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596911" y="6725942"/>
            <a:ext cx="360000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820454" y="7342377"/>
            <a:ext cx="245885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217800" y="7342377"/>
            <a:ext cx="360000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327055" y="7342377"/>
            <a:ext cx="327273" cy="1116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4807571" y="7342377"/>
            <a:ext cx="327273" cy="1116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381400" y="755651"/>
            <a:ext cx="360000" cy="1116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875837" y="755651"/>
            <a:ext cx="360000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8815993" y="755651"/>
            <a:ext cx="360000" cy="1116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445532" y="755651"/>
            <a:ext cx="245885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673746" y="2870252"/>
            <a:ext cx="223532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726160" y="2870252"/>
            <a:ext cx="223532" cy="1116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726160" y="2751395"/>
            <a:ext cx="223532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726160" y="2627713"/>
            <a:ext cx="223532" cy="1116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8673746" y="2743618"/>
            <a:ext cx="223532" cy="1116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8673746" y="2619936"/>
            <a:ext cx="223532" cy="1116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9141884" y="2526518"/>
            <a:ext cx="52403" cy="92232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150817" y="4401016"/>
            <a:ext cx="69748" cy="11160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9150304" y="4539527"/>
            <a:ext cx="69748" cy="11160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9219174" y="4680459"/>
            <a:ext cx="69748" cy="11160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9215906" y="4818970"/>
            <a:ext cx="69748" cy="11160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9147036" y="4962188"/>
            <a:ext cx="69748" cy="11160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フリーフォーム 103"/>
          <p:cNvSpPr/>
          <p:nvPr/>
        </p:nvSpPr>
        <p:spPr>
          <a:xfrm>
            <a:off x="8432800" y="2616200"/>
            <a:ext cx="768350" cy="1790700"/>
          </a:xfrm>
          <a:custGeom>
            <a:avLst/>
            <a:gdLst>
              <a:gd name="connsiteX0" fmla="*/ 736600 w 768350"/>
              <a:gd name="connsiteY0" fmla="*/ 0 h 1790700"/>
              <a:gd name="connsiteX1" fmla="*/ 736600 w 768350"/>
              <a:gd name="connsiteY1" fmla="*/ 419100 h 1790700"/>
              <a:gd name="connsiteX2" fmla="*/ 0 w 768350"/>
              <a:gd name="connsiteY2" fmla="*/ 419100 h 1790700"/>
              <a:gd name="connsiteX3" fmla="*/ 0 w 768350"/>
              <a:gd name="connsiteY3" fmla="*/ 1701800 h 1790700"/>
              <a:gd name="connsiteX4" fmla="*/ 768350 w 768350"/>
              <a:gd name="connsiteY4" fmla="*/ 1701800 h 1790700"/>
              <a:gd name="connsiteX5" fmla="*/ 768350 w 768350"/>
              <a:gd name="connsiteY5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8350" h="1790700">
                <a:moveTo>
                  <a:pt x="736600" y="0"/>
                </a:moveTo>
                <a:lnTo>
                  <a:pt x="736600" y="419100"/>
                </a:lnTo>
                <a:lnTo>
                  <a:pt x="0" y="419100"/>
                </a:lnTo>
                <a:lnTo>
                  <a:pt x="0" y="1701800"/>
                </a:lnTo>
                <a:lnTo>
                  <a:pt x="768350" y="1701800"/>
                </a:lnTo>
                <a:lnTo>
                  <a:pt x="768350" y="1790700"/>
                </a:lnTo>
              </a:path>
            </a:pathLst>
          </a:cu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タイトル 1"/>
          <p:cNvSpPr txBox="1">
            <a:spLocks/>
          </p:cNvSpPr>
          <p:nvPr/>
        </p:nvSpPr>
        <p:spPr>
          <a:xfrm>
            <a:off x="838200" y="83185"/>
            <a:ext cx="10515600" cy="374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補足：ジョルダン標準形で初期値問題を解く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18942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111"/>
            <a:ext cx="4020719" cy="276888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6984"/>
            <a:ext cx="4020719" cy="46784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778" y="484111"/>
            <a:ext cx="4020719" cy="29188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778" y="3412654"/>
            <a:ext cx="4020719" cy="415315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778" y="7565808"/>
            <a:ext cx="4012811" cy="15352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552" y="457200"/>
            <a:ext cx="4020719" cy="271584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644" y="3173070"/>
            <a:ext cx="4020719" cy="44822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436" y="7655270"/>
            <a:ext cx="4012811" cy="1312898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431103" y="1859541"/>
            <a:ext cx="671436" cy="6087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76051" y="2506783"/>
            <a:ext cx="235334" cy="21337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56899" y="2749953"/>
            <a:ext cx="109785" cy="10949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618481" y="2887921"/>
            <a:ext cx="379008" cy="343648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114555" y="2492356"/>
            <a:ext cx="90731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46073" y="2492356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925557" y="2492356"/>
            <a:ext cx="68168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59447" y="2492356"/>
            <a:ext cx="176813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88519" y="3518729"/>
            <a:ext cx="90731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13687" y="3518729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93171" y="3518729"/>
            <a:ext cx="68168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7061" y="3518729"/>
            <a:ext cx="176813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335232" y="3396432"/>
            <a:ext cx="68168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454173" y="3396432"/>
            <a:ext cx="68168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58891" y="3396431"/>
            <a:ext cx="74985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663647" y="3518729"/>
            <a:ext cx="7498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580327" y="3518729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875668" y="3518729"/>
            <a:ext cx="7498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958988" y="3518729"/>
            <a:ext cx="90731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779933" y="3518729"/>
            <a:ext cx="7498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80042" y="3689052"/>
            <a:ext cx="456218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411385" y="3679526"/>
            <a:ext cx="456218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097185" y="3679526"/>
            <a:ext cx="456218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300253" y="3679526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589550" y="3670000"/>
            <a:ext cx="90731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370331" y="4049740"/>
            <a:ext cx="46559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70331" y="4176333"/>
            <a:ext cx="46559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370331" y="4302926"/>
            <a:ext cx="46559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370331" y="4429519"/>
            <a:ext cx="46559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70331" y="4556112"/>
            <a:ext cx="46559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370331" y="4682705"/>
            <a:ext cx="46559" cy="10949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375094" y="4809298"/>
            <a:ext cx="46559" cy="10949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375094" y="4935891"/>
            <a:ext cx="46559" cy="10949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375094" y="5062484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375094" y="5189077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375094" y="5315667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72994" y="4049740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72994" y="4176333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72994" y="4302926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72994" y="4429519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72994" y="4556112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72994" y="4682705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77757" y="4809298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77757" y="4935891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77757" y="5062484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77757" y="5189077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77757" y="5315667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736243" y="4049740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36243" y="4176333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36243" y="4302926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736243" y="4429519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36243" y="4556112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736243" y="4682705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41006" y="4809298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41006" y="4935891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741006" y="5062484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741006" y="5189077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41006" y="5315667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424779" y="4049740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424779" y="4176333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424779" y="4302926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424779" y="4429519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424779" y="4556112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424779" y="4682705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429542" y="4809298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429542" y="4935891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429542" y="5062484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429542" y="5189077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429542" y="5315667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53253" y="4032647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2453253" y="4159240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453253" y="4285833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2453253" y="4412426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53253" y="4539019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453253" y="4665612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2458016" y="4792205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2458016" y="4918798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58016" y="5045391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2458016" y="5171984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458016" y="5298574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2855152" y="4159240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855152" y="4285833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2855152" y="4412426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855152" y="4539019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2859915" y="4792205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2859915" y="5171984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2859915" y="5298574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146268" y="4193429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146268" y="4320022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1146268" y="4446615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1146268" y="4573208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151031" y="4826394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151031" y="5206173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151031" y="5332763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2122026" y="4049740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2122026" y="4176333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122026" y="4302926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2122026" y="4429519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2122026" y="4556112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2122026" y="4682705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2126789" y="4809298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2126789" y="4935891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2126789" y="5062484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2126789" y="5189077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2126789" y="5315667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2312742" y="4047766"/>
            <a:ext cx="46559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2312742" y="4174359"/>
            <a:ext cx="46559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2312742" y="4300952"/>
            <a:ext cx="46559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2312742" y="4427545"/>
            <a:ext cx="46559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2312742" y="4554138"/>
            <a:ext cx="46559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2312742" y="4680731"/>
            <a:ext cx="46559" cy="10949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2317505" y="4807324"/>
            <a:ext cx="46559" cy="10949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2317505" y="4933917"/>
            <a:ext cx="46559" cy="10949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2317505" y="5060510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2317505" y="5187103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2317505" y="5313693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>
            <a:stCxn id="95" idx="1"/>
            <a:endCxn id="83" idx="3"/>
          </p:cNvCxnSpPr>
          <p:nvPr/>
        </p:nvCxnSpPr>
        <p:spPr>
          <a:xfrm flipH="1" flipV="1">
            <a:off x="2599379" y="4087396"/>
            <a:ext cx="255773" cy="126593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/>
          <p:cNvCxnSpPr>
            <a:stCxn id="96" idx="1"/>
            <a:endCxn id="84" idx="3"/>
          </p:cNvCxnSpPr>
          <p:nvPr/>
        </p:nvCxnSpPr>
        <p:spPr>
          <a:xfrm flipH="1" flipV="1">
            <a:off x="2599379" y="4213989"/>
            <a:ext cx="255773" cy="126593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/>
          <p:cNvCxnSpPr>
            <a:stCxn id="97" idx="1"/>
            <a:endCxn id="85" idx="3"/>
          </p:cNvCxnSpPr>
          <p:nvPr/>
        </p:nvCxnSpPr>
        <p:spPr>
          <a:xfrm flipH="1" flipV="1">
            <a:off x="2599379" y="4340582"/>
            <a:ext cx="255773" cy="126593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/>
          <p:cNvCxnSpPr>
            <a:stCxn id="98" idx="1"/>
            <a:endCxn id="86" idx="3"/>
          </p:cNvCxnSpPr>
          <p:nvPr/>
        </p:nvCxnSpPr>
        <p:spPr>
          <a:xfrm flipH="1" flipV="1">
            <a:off x="2599379" y="4467175"/>
            <a:ext cx="255773" cy="126593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/>
          <p:cNvCxnSpPr>
            <a:stCxn id="100" idx="1"/>
            <a:endCxn id="88" idx="3"/>
          </p:cNvCxnSpPr>
          <p:nvPr/>
        </p:nvCxnSpPr>
        <p:spPr>
          <a:xfrm flipH="1" flipV="1">
            <a:off x="2599379" y="4720361"/>
            <a:ext cx="260536" cy="126593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>
            <a:stCxn id="104" idx="1"/>
            <a:endCxn id="92" idx="3"/>
          </p:cNvCxnSpPr>
          <p:nvPr/>
        </p:nvCxnSpPr>
        <p:spPr>
          <a:xfrm flipH="1" flipV="1">
            <a:off x="2604142" y="5226733"/>
            <a:ext cx="255773" cy="12659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コネクタ 150"/>
          <p:cNvCxnSpPr>
            <a:stCxn id="103" idx="1"/>
            <a:endCxn id="91" idx="3"/>
          </p:cNvCxnSpPr>
          <p:nvPr/>
        </p:nvCxnSpPr>
        <p:spPr>
          <a:xfrm flipH="1" flipV="1">
            <a:off x="2604142" y="5100140"/>
            <a:ext cx="255773" cy="126593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テキスト ボックス 160"/>
          <p:cNvSpPr txBox="1"/>
          <p:nvPr/>
        </p:nvSpPr>
        <p:spPr>
          <a:xfrm>
            <a:off x="2975951" y="3994056"/>
            <a:ext cx="11100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純粋な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固有値</a:t>
            </a:r>
            <a:r>
              <a:rPr kumimoji="1" lang="ja-JP" altLang="en-US" sz="600" dirty="0" smtClean="0"/>
              <a:t>・</a:t>
            </a:r>
            <a:r>
              <a:rPr kumimoji="1" lang="ja-JP" altLang="en-US" sz="600" dirty="0" smtClean="0">
                <a:solidFill>
                  <a:srgbClr val="00B0F0"/>
                </a:solidFill>
              </a:rPr>
              <a:t>固有ベクトル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162" name="テキスト ボックス 161"/>
          <p:cNvSpPr txBox="1"/>
          <p:nvPr/>
        </p:nvSpPr>
        <p:spPr>
          <a:xfrm>
            <a:off x="2975951" y="4467174"/>
            <a:ext cx="11100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純粋な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固有値</a:t>
            </a:r>
            <a:r>
              <a:rPr kumimoji="1" lang="ja-JP" altLang="en-US" sz="600" dirty="0" smtClean="0"/>
              <a:t>・</a:t>
            </a:r>
            <a:r>
              <a:rPr kumimoji="1" lang="ja-JP" altLang="en-US" sz="600" dirty="0" smtClean="0">
                <a:solidFill>
                  <a:srgbClr val="00B0F0"/>
                </a:solidFill>
              </a:rPr>
              <a:t>固有ベクトル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163" name="フリーフォーム 162"/>
          <p:cNvSpPr/>
          <p:nvPr/>
        </p:nvSpPr>
        <p:spPr>
          <a:xfrm>
            <a:off x="3009900" y="4635500"/>
            <a:ext cx="330200" cy="84861"/>
          </a:xfrm>
          <a:custGeom>
            <a:avLst/>
            <a:gdLst>
              <a:gd name="connsiteX0" fmla="*/ 330200 w 330200"/>
              <a:gd name="connsiteY0" fmla="*/ 0 h 101600"/>
              <a:gd name="connsiteX1" fmla="*/ 330200 w 330200"/>
              <a:gd name="connsiteY1" fmla="*/ 101600 h 101600"/>
              <a:gd name="connsiteX2" fmla="*/ 0 w 330200"/>
              <a:gd name="connsiteY2" fmla="*/ 1016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200" h="101600">
                <a:moveTo>
                  <a:pt x="330200" y="0"/>
                </a:moveTo>
                <a:lnTo>
                  <a:pt x="330200" y="101600"/>
                </a:lnTo>
                <a:lnTo>
                  <a:pt x="0" y="101600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テキスト ボックス 163"/>
          <p:cNvSpPr txBox="1"/>
          <p:nvPr/>
        </p:nvSpPr>
        <p:spPr>
          <a:xfrm>
            <a:off x="2975951" y="5012443"/>
            <a:ext cx="11100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純粋な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固有値</a:t>
            </a:r>
            <a:r>
              <a:rPr kumimoji="1" lang="ja-JP" altLang="en-US" sz="600" dirty="0" smtClean="0"/>
              <a:t>・</a:t>
            </a:r>
            <a:r>
              <a:rPr kumimoji="1" lang="ja-JP" altLang="en-US" sz="600" dirty="0" smtClean="0">
                <a:solidFill>
                  <a:srgbClr val="00B0F0"/>
                </a:solidFill>
              </a:rPr>
              <a:t>固有ベクトル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165" name="正方形/長方形 164"/>
          <p:cNvSpPr/>
          <p:nvPr/>
        </p:nvSpPr>
        <p:spPr>
          <a:xfrm>
            <a:off x="1139955" y="5824180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1139955" y="5961493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1139955" y="6094462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1139955" y="6239506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972900" y="5759422"/>
            <a:ext cx="46559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1430855" y="5753072"/>
            <a:ext cx="46559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1926910" y="5753072"/>
            <a:ext cx="46559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2422965" y="5753072"/>
            <a:ext cx="46559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2880920" y="5753072"/>
            <a:ext cx="46559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973174" y="5906655"/>
            <a:ext cx="46559" cy="9049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1431129" y="5900305"/>
            <a:ext cx="46559" cy="9049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980376" y="6191864"/>
            <a:ext cx="46559" cy="9049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1438331" y="6185514"/>
            <a:ext cx="46559" cy="9049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1934386" y="6185514"/>
            <a:ext cx="46559" cy="9049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979250" y="6047538"/>
            <a:ext cx="46559" cy="9049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1629099" y="5824180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1629099" y="5961493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1629099" y="6239506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2122026" y="5824180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2598976" y="5818212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2122026" y="6239506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3049719" y="5812252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1219122" y="7796800"/>
            <a:ext cx="99805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1658609" y="7796800"/>
            <a:ext cx="99805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1510542" y="7796800"/>
            <a:ext cx="99805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1366455" y="7796800"/>
            <a:ext cx="99805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465596" y="1374136"/>
            <a:ext cx="610387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1920149" y="789307"/>
            <a:ext cx="610387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1253697" y="656704"/>
            <a:ext cx="610387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788609" y="650162"/>
            <a:ext cx="379013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773286" y="1648615"/>
            <a:ext cx="82484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2632373" y="1505346"/>
            <a:ext cx="82484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1928044" y="3515705"/>
            <a:ext cx="82484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7300144" y="1780614"/>
            <a:ext cx="82484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1055103" y="5564018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1247111" y="5564018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4743812" y="1774358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4935820" y="1774358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4706319" y="1627000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5190427" y="1627000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5723749" y="1277638"/>
            <a:ext cx="90731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5455267" y="1277638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5534751" y="1277638"/>
            <a:ext cx="68168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5268641" y="1277638"/>
            <a:ext cx="176813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7876997" y="1146015"/>
            <a:ext cx="7498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7793677" y="1146015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4431948" y="1277638"/>
            <a:ext cx="7498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4515268" y="1277638"/>
            <a:ext cx="90731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7347736" y="1279971"/>
            <a:ext cx="82484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5415869" y="1143735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6653446" y="1151390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5051853" y="1990547"/>
            <a:ext cx="610387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5539811" y="2696760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4794376" y="2560946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5023095" y="2397945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7300571" y="2399678"/>
            <a:ext cx="176813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5060390" y="2832249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5252398" y="2832249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4801015" y="3111122"/>
            <a:ext cx="180000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7611294" y="2832249"/>
            <a:ext cx="82484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6963594" y="2971625"/>
            <a:ext cx="82484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7508703" y="2971625"/>
            <a:ext cx="82484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5600078" y="3549553"/>
            <a:ext cx="82484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5662240" y="3689051"/>
            <a:ext cx="82484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5256147" y="3844286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4613999" y="3844285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5020867" y="3843049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4798149" y="3990335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5230417" y="3989099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5783494" y="3843049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5579349" y="3995456"/>
            <a:ext cx="61971" cy="12044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5876889" y="3995456"/>
            <a:ext cx="61971" cy="12044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正方形/長方形 237"/>
          <p:cNvSpPr/>
          <p:nvPr/>
        </p:nvSpPr>
        <p:spPr>
          <a:xfrm>
            <a:off x="4909417" y="4180708"/>
            <a:ext cx="61971" cy="12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正方形/長方形 238"/>
          <p:cNvSpPr/>
          <p:nvPr/>
        </p:nvSpPr>
        <p:spPr>
          <a:xfrm>
            <a:off x="4909417" y="4326167"/>
            <a:ext cx="61971" cy="1224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4909417" y="4463152"/>
            <a:ext cx="61971" cy="1224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4910221" y="4867342"/>
            <a:ext cx="61971" cy="12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4910221" y="5012801"/>
            <a:ext cx="61971" cy="1224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4910221" y="5149786"/>
            <a:ext cx="61971" cy="1224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6673824" y="4872816"/>
            <a:ext cx="288000" cy="1224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6667474" y="5163435"/>
            <a:ext cx="324000" cy="1224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6390861" y="5024025"/>
            <a:ext cx="108000" cy="1224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6526396" y="5170006"/>
            <a:ext cx="108000" cy="1224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6525819" y="4872815"/>
            <a:ext cx="108000" cy="1224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5925149" y="5495580"/>
            <a:ext cx="61971" cy="1224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7522866" y="5635623"/>
            <a:ext cx="61971" cy="1224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4835484" y="5647447"/>
            <a:ext cx="108000" cy="1224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4657684" y="5795166"/>
            <a:ext cx="108000" cy="1224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7661334" y="5641613"/>
            <a:ext cx="108000" cy="1224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5285916" y="5917331"/>
            <a:ext cx="61971" cy="1224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4890238" y="6050429"/>
            <a:ext cx="61971" cy="1224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7597537" y="6069937"/>
            <a:ext cx="108000" cy="1224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7741684" y="6070247"/>
            <a:ext cx="324000" cy="1224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6711924" y="6332978"/>
            <a:ext cx="61971" cy="122400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6893565" y="6337850"/>
            <a:ext cx="504452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正方形/長方形 259"/>
          <p:cNvSpPr/>
          <p:nvPr/>
        </p:nvSpPr>
        <p:spPr>
          <a:xfrm>
            <a:off x="7109465" y="6477550"/>
            <a:ext cx="504452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正方形/長方形 260"/>
          <p:cNvSpPr/>
          <p:nvPr/>
        </p:nvSpPr>
        <p:spPr>
          <a:xfrm>
            <a:off x="5128204" y="6804268"/>
            <a:ext cx="99805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5092343" y="6943561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5092343" y="7082851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正方形/長方形 263"/>
          <p:cNvSpPr/>
          <p:nvPr/>
        </p:nvSpPr>
        <p:spPr>
          <a:xfrm>
            <a:off x="5360892" y="6943561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5360892" y="7082851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4805566" y="6808661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4767466" y="6947954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4767466" y="7074544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4996282" y="6806687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正方形/長方形 269"/>
          <p:cNvSpPr/>
          <p:nvPr/>
        </p:nvSpPr>
        <p:spPr>
          <a:xfrm>
            <a:off x="4958182" y="6945980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4958182" y="7072570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2" name="直線コネクタ 271"/>
          <p:cNvCxnSpPr>
            <a:stCxn id="265" idx="1"/>
            <a:endCxn id="262" idx="3"/>
          </p:cNvCxnSpPr>
          <p:nvPr/>
        </p:nvCxnSpPr>
        <p:spPr>
          <a:xfrm flipH="1" flipV="1">
            <a:off x="5238469" y="6998310"/>
            <a:ext cx="122423" cy="13929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線コネクタ 272"/>
          <p:cNvCxnSpPr>
            <a:stCxn id="264" idx="1"/>
            <a:endCxn id="261" idx="3"/>
          </p:cNvCxnSpPr>
          <p:nvPr/>
        </p:nvCxnSpPr>
        <p:spPr>
          <a:xfrm flipH="1" flipV="1">
            <a:off x="5228009" y="6859017"/>
            <a:ext cx="132883" cy="139293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正方形/長方形 273"/>
          <p:cNvSpPr/>
          <p:nvPr/>
        </p:nvSpPr>
        <p:spPr>
          <a:xfrm>
            <a:off x="4760403" y="7280463"/>
            <a:ext cx="108000" cy="1224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正方形/長方形 274"/>
          <p:cNvSpPr/>
          <p:nvPr/>
        </p:nvSpPr>
        <p:spPr>
          <a:xfrm>
            <a:off x="4904550" y="7280773"/>
            <a:ext cx="324000" cy="1224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正方形/長方形 275"/>
          <p:cNvSpPr/>
          <p:nvPr/>
        </p:nvSpPr>
        <p:spPr>
          <a:xfrm>
            <a:off x="7900585" y="7283651"/>
            <a:ext cx="68168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正方形/長方形 276"/>
          <p:cNvSpPr/>
          <p:nvPr/>
        </p:nvSpPr>
        <p:spPr>
          <a:xfrm>
            <a:off x="4454024" y="7424730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正方形/長方形 277"/>
          <p:cNvSpPr/>
          <p:nvPr/>
        </p:nvSpPr>
        <p:spPr>
          <a:xfrm>
            <a:off x="4635178" y="7426140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正方形/長方形 278"/>
          <p:cNvSpPr/>
          <p:nvPr/>
        </p:nvSpPr>
        <p:spPr>
          <a:xfrm>
            <a:off x="6403561" y="7431080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4620349" y="7590078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正方形/長方形 280"/>
          <p:cNvSpPr/>
          <p:nvPr/>
        </p:nvSpPr>
        <p:spPr>
          <a:xfrm>
            <a:off x="5268641" y="7593055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6146685" y="7595979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5539792" y="7598896"/>
            <a:ext cx="120765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正方形/長方形 283"/>
          <p:cNvSpPr/>
          <p:nvPr/>
        </p:nvSpPr>
        <p:spPr>
          <a:xfrm>
            <a:off x="4940402" y="7577907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5131118" y="7575933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5831438" y="7596855"/>
            <a:ext cx="61971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6022154" y="7594881"/>
            <a:ext cx="46559" cy="109497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フリーフォーム 288"/>
          <p:cNvSpPr/>
          <p:nvPr/>
        </p:nvSpPr>
        <p:spPr>
          <a:xfrm>
            <a:off x="4786313" y="7534275"/>
            <a:ext cx="557212" cy="57150"/>
          </a:xfrm>
          <a:custGeom>
            <a:avLst/>
            <a:gdLst>
              <a:gd name="connsiteX0" fmla="*/ 0 w 557212"/>
              <a:gd name="connsiteY0" fmla="*/ 0 h 57150"/>
              <a:gd name="connsiteX1" fmla="*/ 557212 w 557212"/>
              <a:gd name="connsiteY1" fmla="*/ 0 h 57150"/>
              <a:gd name="connsiteX2" fmla="*/ 557212 w 557212"/>
              <a:gd name="connsiteY2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212" h="57150">
                <a:moveTo>
                  <a:pt x="0" y="0"/>
                </a:moveTo>
                <a:lnTo>
                  <a:pt x="557212" y="0"/>
                </a:lnTo>
                <a:lnTo>
                  <a:pt x="557212" y="57150"/>
                </a:ln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0" name="フリーフォーム 289"/>
          <p:cNvSpPr/>
          <p:nvPr/>
        </p:nvSpPr>
        <p:spPr>
          <a:xfrm>
            <a:off x="4695825" y="7700963"/>
            <a:ext cx="1528763" cy="95250"/>
          </a:xfrm>
          <a:custGeom>
            <a:avLst/>
            <a:gdLst>
              <a:gd name="connsiteX0" fmla="*/ 0 w 1528763"/>
              <a:gd name="connsiteY0" fmla="*/ 0 h 95250"/>
              <a:gd name="connsiteX1" fmla="*/ 0 w 1528763"/>
              <a:gd name="connsiteY1" fmla="*/ 95250 h 95250"/>
              <a:gd name="connsiteX2" fmla="*/ 1528763 w 1528763"/>
              <a:gd name="connsiteY2" fmla="*/ 95250 h 95250"/>
              <a:gd name="connsiteX3" fmla="*/ 1528763 w 1528763"/>
              <a:gd name="connsiteY3" fmla="*/ 95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8763" h="95250">
                <a:moveTo>
                  <a:pt x="0" y="0"/>
                </a:moveTo>
                <a:lnTo>
                  <a:pt x="0" y="95250"/>
                </a:lnTo>
                <a:lnTo>
                  <a:pt x="1528763" y="95250"/>
                </a:lnTo>
                <a:lnTo>
                  <a:pt x="1528763" y="9525"/>
                </a:lnTo>
              </a:path>
            </a:pathLst>
          </a:custGeom>
          <a:noFill/>
          <a:ln w="6350">
            <a:solidFill>
              <a:srgbClr val="0000FF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正方形/長方形 290"/>
          <p:cNvSpPr/>
          <p:nvPr/>
        </p:nvSpPr>
        <p:spPr>
          <a:xfrm>
            <a:off x="8580166" y="1210547"/>
            <a:ext cx="856422" cy="7647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正方形/長方形 291"/>
          <p:cNvSpPr/>
          <p:nvPr/>
        </p:nvSpPr>
        <p:spPr>
          <a:xfrm>
            <a:off x="9830314" y="1259760"/>
            <a:ext cx="671436" cy="6087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正方形/長方形 292"/>
          <p:cNvSpPr/>
          <p:nvPr/>
        </p:nvSpPr>
        <p:spPr>
          <a:xfrm>
            <a:off x="11013792" y="1252528"/>
            <a:ext cx="554905" cy="50313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正方形/長方形 293"/>
          <p:cNvSpPr/>
          <p:nvPr/>
        </p:nvSpPr>
        <p:spPr>
          <a:xfrm>
            <a:off x="10566844" y="1905561"/>
            <a:ext cx="235334" cy="21337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正方形/長方形 294"/>
          <p:cNvSpPr/>
          <p:nvPr/>
        </p:nvSpPr>
        <p:spPr>
          <a:xfrm>
            <a:off x="9479228" y="2021536"/>
            <a:ext cx="109785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正方形/長方形 295"/>
          <p:cNvSpPr/>
          <p:nvPr/>
        </p:nvSpPr>
        <p:spPr>
          <a:xfrm>
            <a:off x="11632006" y="1791150"/>
            <a:ext cx="379008" cy="34364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正方形/長方形 296"/>
          <p:cNvSpPr/>
          <p:nvPr/>
        </p:nvSpPr>
        <p:spPr>
          <a:xfrm>
            <a:off x="8846314" y="2431719"/>
            <a:ext cx="2842765" cy="1585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正方形/長方形 297"/>
          <p:cNvSpPr/>
          <p:nvPr/>
        </p:nvSpPr>
        <p:spPr>
          <a:xfrm>
            <a:off x="8846314" y="2593741"/>
            <a:ext cx="576000" cy="1310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正方形/長方形 298"/>
          <p:cNvSpPr/>
          <p:nvPr/>
        </p:nvSpPr>
        <p:spPr>
          <a:xfrm>
            <a:off x="8846314" y="2839945"/>
            <a:ext cx="2376000" cy="1585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正方形/長方形 299"/>
          <p:cNvSpPr/>
          <p:nvPr/>
        </p:nvSpPr>
        <p:spPr>
          <a:xfrm>
            <a:off x="8846314" y="2994347"/>
            <a:ext cx="1044000" cy="1310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1" name="正方形/長方形 300"/>
          <p:cNvSpPr/>
          <p:nvPr/>
        </p:nvSpPr>
        <p:spPr>
          <a:xfrm>
            <a:off x="8846314" y="3205365"/>
            <a:ext cx="1944000" cy="1585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正方形/長方形 301"/>
          <p:cNvSpPr/>
          <p:nvPr/>
        </p:nvSpPr>
        <p:spPr>
          <a:xfrm>
            <a:off x="8846314" y="3359767"/>
            <a:ext cx="1512000" cy="13100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正方形/長方形 302"/>
          <p:cNvSpPr/>
          <p:nvPr/>
        </p:nvSpPr>
        <p:spPr>
          <a:xfrm>
            <a:off x="8697629" y="5716712"/>
            <a:ext cx="120765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正方形/長方形 303"/>
          <p:cNvSpPr/>
          <p:nvPr/>
        </p:nvSpPr>
        <p:spPr>
          <a:xfrm>
            <a:off x="9179440" y="5929162"/>
            <a:ext cx="10978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フリーフォーム 304"/>
          <p:cNvSpPr/>
          <p:nvPr/>
        </p:nvSpPr>
        <p:spPr>
          <a:xfrm>
            <a:off x="9243060" y="3002280"/>
            <a:ext cx="2903220" cy="2916000"/>
          </a:xfrm>
          <a:custGeom>
            <a:avLst/>
            <a:gdLst>
              <a:gd name="connsiteX0" fmla="*/ 1920240 w 2903220"/>
              <a:gd name="connsiteY0" fmla="*/ 0 h 2956560"/>
              <a:gd name="connsiteX1" fmla="*/ 1920240 w 2903220"/>
              <a:gd name="connsiteY1" fmla="*/ 548640 h 2956560"/>
              <a:gd name="connsiteX2" fmla="*/ 2903220 w 2903220"/>
              <a:gd name="connsiteY2" fmla="*/ 548640 h 2956560"/>
              <a:gd name="connsiteX3" fmla="*/ 2903220 w 2903220"/>
              <a:gd name="connsiteY3" fmla="*/ 2842260 h 2956560"/>
              <a:gd name="connsiteX4" fmla="*/ 0 w 2903220"/>
              <a:gd name="connsiteY4" fmla="*/ 2842260 h 2956560"/>
              <a:gd name="connsiteX5" fmla="*/ 0 w 2903220"/>
              <a:gd name="connsiteY5" fmla="*/ 2956560 h 295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3220" h="2956560">
                <a:moveTo>
                  <a:pt x="1920240" y="0"/>
                </a:moveTo>
                <a:lnTo>
                  <a:pt x="1920240" y="548640"/>
                </a:lnTo>
                <a:lnTo>
                  <a:pt x="2903220" y="548640"/>
                </a:lnTo>
                <a:lnTo>
                  <a:pt x="2903220" y="2842260"/>
                </a:lnTo>
                <a:lnTo>
                  <a:pt x="0" y="2842260"/>
                </a:lnTo>
                <a:lnTo>
                  <a:pt x="0" y="295656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正方形/長方形 305"/>
          <p:cNvSpPr/>
          <p:nvPr/>
        </p:nvSpPr>
        <p:spPr>
          <a:xfrm>
            <a:off x="9369442" y="6638006"/>
            <a:ext cx="10978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正方形/長方形 306"/>
          <p:cNvSpPr/>
          <p:nvPr/>
        </p:nvSpPr>
        <p:spPr>
          <a:xfrm>
            <a:off x="9369442" y="6775159"/>
            <a:ext cx="10978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正方形/長方形 307"/>
          <p:cNvSpPr/>
          <p:nvPr/>
        </p:nvSpPr>
        <p:spPr>
          <a:xfrm>
            <a:off x="9369442" y="6912312"/>
            <a:ext cx="10978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" name="正方形/長方形 308"/>
          <p:cNvSpPr/>
          <p:nvPr/>
        </p:nvSpPr>
        <p:spPr>
          <a:xfrm>
            <a:off x="9369442" y="7049465"/>
            <a:ext cx="10978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正方形/長方形 310"/>
          <p:cNvSpPr/>
          <p:nvPr/>
        </p:nvSpPr>
        <p:spPr>
          <a:xfrm>
            <a:off x="8763501" y="6638006"/>
            <a:ext cx="10978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正方形/長方形 311"/>
          <p:cNvSpPr/>
          <p:nvPr/>
        </p:nvSpPr>
        <p:spPr>
          <a:xfrm>
            <a:off x="8763501" y="6775159"/>
            <a:ext cx="10978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正方形/長方形 312"/>
          <p:cNvSpPr/>
          <p:nvPr/>
        </p:nvSpPr>
        <p:spPr>
          <a:xfrm>
            <a:off x="8763501" y="6912312"/>
            <a:ext cx="10978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正方形/長方形 313"/>
          <p:cNvSpPr/>
          <p:nvPr/>
        </p:nvSpPr>
        <p:spPr>
          <a:xfrm>
            <a:off x="8763501" y="7049465"/>
            <a:ext cx="10978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フリーフォーム 317"/>
          <p:cNvSpPr/>
          <p:nvPr/>
        </p:nvSpPr>
        <p:spPr>
          <a:xfrm>
            <a:off x="8874919" y="6748463"/>
            <a:ext cx="481012" cy="30956"/>
          </a:xfrm>
          <a:custGeom>
            <a:avLst/>
            <a:gdLst>
              <a:gd name="connsiteX0" fmla="*/ 0 w 481012"/>
              <a:gd name="connsiteY0" fmla="*/ 0 h 30956"/>
              <a:gd name="connsiteX1" fmla="*/ 450056 w 481012"/>
              <a:gd name="connsiteY1" fmla="*/ 0 h 30956"/>
              <a:gd name="connsiteX2" fmla="*/ 481012 w 481012"/>
              <a:gd name="connsiteY2" fmla="*/ 30956 h 3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012" h="30956">
                <a:moveTo>
                  <a:pt x="0" y="0"/>
                </a:moveTo>
                <a:lnTo>
                  <a:pt x="450056" y="0"/>
                </a:lnTo>
                <a:lnTo>
                  <a:pt x="481012" y="30956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9" name="フリーフォーム 318"/>
          <p:cNvSpPr/>
          <p:nvPr/>
        </p:nvSpPr>
        <p:spPr>
          <a:xfrm>
            <a:off x="8877066" y="6878963"/>
            <a:ext cx="481012" cy="30956"/>
          </a:xfrm>
          <a:custGeom>
            <a:avLst/>
            <a:gdLst>
              <a:gd name="connsiteX0" fmla="*/ 0 w 481012"/>
              <a:gd name="connsiteY0" fmla="*/ 0 h 30956"/>
              <a:gd name="connsiteX1" fmla="*/ 450056 w 481012"/>
              <a:gd name="connsiteY1" fmla="*/ 0 h 30956"/>
              <a:gd name="connsiteX2" fmla="*/ 481012 w 481012"/>
              <a:gd name="connsiteY2" fmla="*/ 30956 h 3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012" h="30956">
                <a:moveTo>
                  <a:pt x="0" y="0"/>
                </a:moveTo>
                <a:lnTo>
                  <a:pt x="450056" y="0"/>
                </a:lnTo>
                <a:lnTo>
                  <a:pt x="481012" y="30956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フリーフォーム 319"/>
          <p:cNvSpPr/>
          <p:nvPr/>
        </p:nvSpPr>
        <p:spPr>
          <a:xfrm>
            <a:off x="8872556" y="7020651"/>
            <a:ext cx="481012" cy="30956"/>
          </a:xfrm>
          <a:custGeom>
            <a:avLst/>
            <a:gdLst>
              <a:gd name="connsiteX0" fmla="*/ 0 w 481012"/>
              <a:gd name="connsiteY0" fmla="*/ 0 h 30956"/>
              <a:gd name="connsiteX1" fmla="*/ 450056 w 481012"/>
              <a:gd name="connsiteY1" fmla="*/ 0 h 30956"/>
              <a:gd name="connsiteX2" fmla="*/ 481012 w 481012"/>
              <a:gd name="connsiteY2" fmla="*/ 30956 h 30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012" h="30956">
                <a:moveTo>
                  <a:pt x="0" y="0"/>
                </a:moveTo>
                <a:lnTo>
                  <a:pt x="450056" y="0"/>
                </a:lnTo>
                <a:lnTo>
                  <a:pt x="481012" y="30956"/>
                </a:lnTo>
              </a:path>
            </a:pathLst>
          </a:custGeom>
          <a:noFill/>
          <a:ln w="3175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1" name="正方形/長方形 320"/>
          <p:cNvSpPr/>
          <p:nvPr/>
        </p:nvSpPr>
        <p:spPr>
          <a:xfrm>
            <a:off x="9145417" y="7259797"/>
            <a:ext cx="540000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2" name="正方形/長方形 321"/>
          <p:cNvSpPr/>
          <p:nvPr/>
        </p:nvSpPr>
        <p:spPr>
          <a:xfrm>
            <a:off x="11675895" y="7253447"/>
            <a:ext cx="446281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正方形/長方形 322"/>
          <p:cNvSpPr/>
          <p:nvPr/>
        </p:nvSpPr>
        <p:spPr>
          <a:xfrm>
            <a:off x="8690046" y="6462062"/>
            <a:ext cx="10978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4" name="正方形/長方形 323"/>
          <p:cNvSpPr/>
          <p:nvPr/>
        </p:nvSpPr>
        <p:spPr>
          <a:xfrm>
            <a:off x="9422314" y="7706352"/>
            <a:ext cx="109786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5" name="正方形/長方形 324"/>
          <p:cNvSpPr/>
          <p:nvPr/>
        </p:nvSpPr>
        <p:spPr>
          <a:xfrm>
            <a:off x="9179440" y="7915111"/>
            <a:ext cx="109786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6" name="正方形/長方形 325"/>
          <p:cNvSpPr/>
          <p:nvPr/>
        </p:nvSpPr>
        <p:spPr>
          <a:xfrm>
            <a:off x="9222121" y="8290085"/>
            <a:ext cx="109786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" name="正方形/長方形 326"/>
          <p:cNvSpPr/>
          <p:nvPr/>
        </p:nvSpPr>
        <p:spPr>
          <a:xfrm>
            <a:off x="11200508" y="8151578"/>
            <a:ext cx="109786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正方形/長方形 327"/>
          <p:cNvSpPr/>
          <p:nvPr/>
        </p:nvSpPr>
        <p:spPr>
          <a:xfrm>
            <a:off x="11789249" y="8151578"/>
            <a:ext cx="109786" cy="1094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9" name="正方形/長方形 328"/>
          <p:cNvSpPr/>
          <p:nvPr/>
        </p:nvSpPr>
        <p:spPr>
          <a:xfrm>
            <a:off x="8475589" y="8841181"/>
            <a:ext cx="610387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0" name="正方形/長方形 329"/>
          <p:cNvSpPr/>
          <p:nvPr/>
        </p:nvSpPr>
        <p:spPr>
          <a:xfrm>
            <a:off x="11846493" y="8697159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1" name="正方形/長方形 330"/>
          <p:cNvSpPr/>
          <p:nvPr/>
        </p:nvSpPr>
        <p:spPr>
          <a:xfrm>
            <a:off x="11928358" y="8697159"/>
            <a:ext cx="68168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" name="正方形/長方形 331"/>
          <p:cNvSpPr/>
          <p:nvPr/>
        </p:nvSpPr>
        <p:spPr>
          <a:xfrm>
            <a:off x="11662248" y="8697159"/>
            <a:ext cx="176813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" name="円/楕円 332"/>
          <p:cNvSpPr/>
          <p:nvPr/>
        </p:nvSpPr>
        <p:spPr>
          <a:xfrm>
            <a:off x="8475589" y="2859450"/>
            <a:ext cx="251672" cy="251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" name="円/楕円 333"/>
          <p:cNvSpPr/>
          <p:nvPr/>
        </p:nvSpPr>
        <p:spPr>
          <a:xfrm>
            <a:off x="8626294" y="5054487"/>
            <a:ext cx="112874" cy="112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5" name="図 3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6699" y="7754651"/>
            <a:ext cx="3531572" cy="1781074"/>
          </a:xfrm>
          <a:prstGeom prst="rect">
            <a:avLst/>
          </a:prstGeom>
        </p:spPr>
      </p:pic>
      <p:sp>
        <p:nvSpPr>
          <p:cNvPr id="310" name="タイトル 1"/>
          <p:cNvSpPr txBox="1">
            <a:spLocks/>
          </p:cNvSpPr>
          <p:nvPr/>
        </p:nvSpPr>
        <p:spPr>
          <a:xfrm>
            <a:off x="838200" y="83185"/>
            <a:ext cx="10515600" cy="374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補足：ジョルダン標準形の求め方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0151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157"/>
            <a:ext cx="4020719" cy="8071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21804"/>
            <a:ext cx="4020719" cy="49393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14675"/>
          <a:stretch/>
        </p:blipFill>
        <p:spPr>
          <a:xfrm>
            <a:off x="4096917" y="529157"/>
            <a:ext cx="4020718" cy="4085978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83185"/>
            <a:ext cx="10515600" cy="374015"/>
          </a:xfrm>
        </p:spPr>
        <p:txBody>
          <a:bodyPr>
            <a:noAutofit/>
          </a:bodyPr>
          <a:lstStyle/>
          <a:p>
            <a:r>
              <a:rPr lang="ja-JP" altLang="en-US" sz="3200" dirty="0" smtClean="0"/>
              <a:t>補足：ジョルダン標準形に変換できることの証明</a:t>
            </a:r>
            <a:r>
              <a:rPr lang="en-US" altLang="ja-JP" sz="3200" dirty="0" smtClean="0"/>
              <a:t>(1/3)</a:t>
            </a:r>
            <a:endParaRPr kumimoji="1"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b="58494"/>
          <a:stretch/>
        </p:blipFill>
        <p:spPr>
          <a:xfrm>
            <a:off x="4096916" y="4615135"/>
            <a:ext cx="4020719" cy="170946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9957"/>
          <a:stretch/>
        </p:blipFill>
        <p:spPr>
          <a:xfrm>
            <a:off x="8193833" y="2916315"/>
            <a:ext cx="4020720" cy="4976293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845693" y="691075"/>
            <a:ext cx="82484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932102" y="691075"/>
            <a:ext cx="68168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65992" y="691075"/>
            <a:ext cx="176813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4"/>
          <a:srcRect b="85325"/>
          <a:stretch/>
        </p:blipFill>
        <p:spPr>
          <a:xfrm>
            <a:off x="76198" y="6261115"/>
            <a:ext cx="4020718" cy="702743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5"/>
          <a:srcRect t="42040"/>
          <a:stretch/>
        </p:blipFill>
        <p:spPr>
          <a:xfrm>
            <a:off x="8193833" y="529157"/>
            <a:ext cx="4020719" cy="238715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444755" y="1608213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444755" y="1745526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44755" y="1878495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44755" y="2023539"/>
            <a:ext cx="146126" cy="10949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77700" y="1543455"/>
            <a:ext cx="46559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735655" y="1537105"/>
            <a:ext cx="46559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31710" y="1537105"/>
            <a:ext cx="46559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727765" y="1537105"/>
            <a:ext cx="46559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185720" y="1537105"/>
            <a:ext cx="46559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277974" y="1690688"/>
            <a:ext cx="46559" cy="9049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35929" y="1684338"/>
            <a:ext cx="46559" cy="9049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285176" y="1975897"/>
            <a:ext cx="46559" cy="9049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743131" y="1969547"/>
            <a:ext cx="46559" cy="9049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239186" y="1969547"/>
            <a:ext cx="46559" cy="90494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284050" y="1831571"/>
            <a:ext cx="46559" cy="9049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933899" y="1608213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933899" y="1745526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933899" y="2023539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26826" y="1608213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03776" y="1602245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426826" y="2023539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354519" y="1596285"/>
            <a:ext cx="146126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931741" y="1185030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123749" y="1185030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061468" y="691075"/>
            <a:ext cx="82484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936710" y="691075"/>
            <a:ext cx="82484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128007" y="691075"/>
            <a:ext cx="610404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88471" y="989685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58321" y="1202410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3090371" y="1348271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50455" y="2227746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274408" y="2224261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271342" y="2438205"/>
            <a:ext cx="747852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142412" y="2558513"/>
            <a:ext cx="82484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228821" y="2558513"/>
            <a:ext cx="68168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962711" y="2558513"/>
            <a:ext cx="176813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414578" y="2556563"/>
            <a:ext cx="610404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32165" y="2714415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105434" y="2710100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3297442" y="2710100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3292759" y="2979975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3484767" y="2979975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3186663" y="3134124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841805" y="2979975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333827" y="2979975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7113" y="3269045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3908899" y="3137785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828215" y="3983083"/>
            <a:ext cx="68168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3550940" y="4262375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3742948" y="4262375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3309101" y="4264779"/>
            <a:ext cx="68168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394193" y="4402489"/>
            <a:ext cx="90732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3707837" y="4406048"/>
            <a:ext cx="90732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744608" y="4682536"/>
            <a:ext cx="90732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592058" y="4262374"/>
            <a:ext cx="68168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2062751" y="4536489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254759" y="4536489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364812" y="4823105"/>
            <a:ext cx="68168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873979" y="4823105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673684" y="4823105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288949" y="5565921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3544457" y="5565921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2115197" y="5683193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2288155" y="5683193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865474" y="5565920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2446309" y="5454612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3003551" y="5455894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783688" y="6124793"/>
            <a:ext cx="68168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483734" y="6124793"/>
            <a:ext cx="68168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702502" y="6124792"/>
            <a:ext cx="468391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2103418" y="6419947"/>
            <a:ext cx="68168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505959" y="6564195"/>
            <a:ext cx="68168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735655" y="6701648"/>
            <a:ext cx="68168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3123749" y="6701648"/>
            <a:ext cx="68168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051167" y="1247087"/>
            <a:ext cx="893692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4682949" y="1113713"/>
            <a:ext cx="458605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868702" y="1110538"/>
            <a:ext cx="610404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7063211" y="968283"/>
            <a:ext cx="132842" cy="10949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343199" y="968054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5616124" y="547605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4896376" y="689781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969651" y="547605"/>
            <a:ext cx="61971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4941897" y="549353"/>
            <a:ext cx="82484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934977" y="6701647"/>
            <a:ext cx="68168" cy="12044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4766066" y="1648733"/>
            <a:ext cx="7498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6242278" y="1750523"/>
            <a:ext cx="109786" cy="12044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4844502" y="1648733"/>
            <a:ext cx="90732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078866" y="1648733"/>
            <a:ext cx="90732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178203" y="1648733"/>
            <a:ext cx="109786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877398" y="1437174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522900" y="1419381"/>
            <a:ext cx="1164956" cy="58221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5912392" y="2342442"/>
            <a:ext cx="82484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5998786" y="2342442"/>
            <a:ext cx="82484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732691" y="2342442"/>
            <a:ext cx="176813" cy="12044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6230210" y="2342442"/>
            <a:ext cx="109786" cy="120447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4675458" y="2342442"/>
            <a:ext cx="109786" cy="12044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735155" y="2347917"/>
            <a:ext cx="61971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7158918" y="2347917"/>
            <a:ext cx="61971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7432088" y="2347917"/>
            <a:ext cx="222888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7888278" y="2347917"/>
            <a:ext cx="61971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6641297" y="2388101"/>
            <a:ext cx="46559" cy="747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7750471" y="2388101"/>
            <a:ext cx="82484" cy="7478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7024860" y="2388101"/>
            <a:ext cx="74985" cy="7478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097848" y="2636826"/>
            <a:ext cx="22424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4833832" y="2677010"/>
            <a:ext cx="82484" cy="7478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6362279" y="2625876"/>
            <a:ext cx="109786" cy="12044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6552453" y="2486181"/>
            <a:ext cx="224246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186032" y="2519169"/>
            <a:ext cx="46559" cy="747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6277803" y="2486181"/>
            <a:ext cx="61971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5317332" y="2763904"/>
            <a:ext cx="109786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6860884" y="2763904"/>
            <a:ext cx="12076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6124061" y="2763904"/>
            <a:ext cx="61971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4484396" y="2911925"/>
            <a:ext cx="457501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5649774" y="2911925"/>
            <a:ext cx="457501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4484396" y="3052207"/>
            <a:ext cx="773404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4891994" y="3447298"/>
            <a:ext cx="9980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5127049" y="3450513"/>
            <a:ext cx="9980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4771031" y="3449311"/>
            <a:ext cx="109786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5233096" y="3448487"/>
            <a:ext cx="109786" cy="120447"/>
          </a:xfrm>
          <a:prstGeom prst="rect">
            <a:avLst/>
          </a:prstGeom>
          <a:noFill/>
          <a:ln w="635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5573250" y="3218243"/>
            <a:ext cx="1153967" cy="583394"/>
          </a:xfrm>
          <a:prstGeom prst="rect">
            <a:avLst/>
          </a:prstGeom>
          <a:noFill/>
          <a:ln w="635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5927012" y="3240856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6297171" y="3543177"/>
            <a:ext cx="109786" cy="120447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4896536" y="4248681"/>
            <a:ext cx="9980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5131591" y="4251896"/>
            <a:ext cx="9980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4775573" y="4250694"/>
            <a:ext cx="109786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5237638" y="4249870"/>
            <a:ext cx="109786" cy="120447"/>
          </a:xfrm>
          <a:prstGeom prst="rect">
            <a:avLst/>
          </a:prstGeom>
          <a:noFill/>
          <a:ln w="6350">
            <a:solidFill>
              <a:srgbClr val="00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5577792" y="4019626"/>
            <a:ext cx="1153967" cy="583394"/>
          </a:xfrm>
          <a:prstGeom prst="rect">
            <a:avLst/>
          </a:prstGeom>
          <a:noFill/>
          <a:ln w="6350">
            <a:solidFill>
              <a:srgbClr val="00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5931554" y="4042239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6301713" y="4344560"/>
            <a:ext cx="109786" cy="12044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5167931" y="4762881"/>
            <a:ext cx="2633044" cy="12044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4988534" y="5614268"/>
            <a:ext cx="12076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7848064" y="4908785"/>
            <a:ext cx="12076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4471696" y="5043189"/>
            <a:ext cx="12076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7495849" y="5043189"/>
            <a:ext cx="12076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5801999" y="5043189"/>
            <a:ext cx="12076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5540417" y="5043189"/>
            <a:ext cx="176813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7767513" y="5043189"/>
            <a:ext cx="12076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5725297" y="5043189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049746" y="5043189"/>
            <a:ext cx="109786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5559666" y="5701383"/>
            <a:ext cx="12076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743778" y="5614268"/>
            <a:ext cx="12076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5994930" y="6050925"/>
            <a:ext cx="12076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7957427" y="6050925"/>
            <a:ext cx="12076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5018364" y="6050925"/>
            <a:ext cx="12076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5299744" y="6050925"/>
            <a:ext cx="12076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7440956" y="4629185"/>
            <a:ext cx="109786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4478046" y="4762881"/>
            <a:ext cx="109786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6791931" y="4625630"/>
            <a:ext cx="99805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9099638" y="763882"/>
            <a:ext cx="120765" cy="1296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8835830" y="763882"/>
            <a:ext cx="176813" cy="1296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9014886" y="763882"/>
            <a:ext cx="82484" cy="129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10505926" y="763882"/>
            <a:ext cx="120765" cy="1296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11077058" y="863540"/>
            <a:ext cx="12076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10250880" y="763882"/>
            <a:ext cx="176813" cy="1296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10426585" y="763882"/>
            <a:ext cx="82484" cy="129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9763648" y="853447"/>
            <a:ext cx="194494" cy="143748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9351626" y="556396"/>
            <a:ext cx="1074957" cy="541375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10509419" y="556396"/>
            <a:ext cx="1074957" cy="541375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9810038" y="2641243"/>
            <a:ext cx="120765" cy="132492"/>
          </a:xfrm>
          <a:prstGeom prst="rect">
            <a:avLst/>
          </a:prstGeom>
          <a:noFill/>
          <a:ln w="635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10229499" y="723900"/>
            <a:ext cx="417069" cy="21353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10259292" y="1122450"/>
            <a:ext cx="901627" cy="595259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6711950" y="1717675"/>
            <a:ext cx="3575050" cy="0"/>
          </a:xfrm>
          <a:custGeom>
            <a:avLst/>
            <a:gdLst>
              <a:gd name="connsiteX0" fmla="*/ 3575050 w 3575050"/>
              <a:gd name="connsiteY0" fmla="*/ 0 h 0"/>
              <a:gd name="connsiteX1" fmla="*/ 0 w 35750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5050">
                <a:moveTo>
                  <a:pt x="3575050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rgbClr val="00FF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6092825" y="1720850"/>
            <a:ext cx="2133600" cy="3536950"/>
          </a:xfrm>
          <a:custGeom>
            <a:avLst/>
            <a:gdLst>
              <a:gd name="connsiteX0" fmla="*/ 2133600 w 2133600"/>
              <a:gd name="connsiteY0" fmla="*/ 0 h 3536950"/>
              <a:gd name="connsiteX1" fmla="*/ 2133600 w 2133600"/>
              <a:gd name="connsiteY1" fmla="*/ 3536950 h 3536950"/>
              <a:gd name="connsiteX2" fmla="*/ 0 w 2133600"/>
              <a:gd name="connsiteY2" fmla="*/ 3536950 h 3536950"/>
              <a:gd name="connsiteX3" fmla="*/ 0 w 2133600"/>
              <a:gd name="connsiteY3" fmla="*/ 3441700 h 35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3536950">
                <a:moveTo>
                  <a:pt x="2133600" y="0"/>
                </a:moveTo>
                <a:lnTo>
                  <a:pt x="2133600" y="3536950"/>
                </a:lnTo>
                <a:lnTo>
                  <a:pt x="0" y="3536950"/>
                </a:lnTo>
                <a:lnTo>
                  <a:pt x="0" y="3441700"/>
                </a:lnTo>
              </a:path>
            </a:pathLst>
          </a:custGeom>
          <a:noFill/>
          <a:ln w="6350">
            <a:solidFill>
              <a:srgbClr val="00FF0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0658000" y="1719072"/>
                <a:ext cx="166071" cy="153888"/>
              </a:xfrm>
              <a:prstGeom prst="rect">
                <a:avLst/>
              </a:prstGeom>
              <a:noFill/>
              <a:ln w="6350">
                <a:solidFill>
                  <a:srgbClr val="00FF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ja-JP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8000" y="1719072"/>
                <a:ext cx="166071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b="-11538"/>
                </a:stretch>
              </a:blipFill>
              <a:ln w="6350">
                <a:solidFill>
                  <a:srgbClr val="00FF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正方形/長方形 183"/>
          <p:cNvSpPr/>
          <p:nvPr/>
        </p:nvSpPr>
        <p:spPr>
          <a:xfrm>
            <a:off x="10733316" y="1470650"/>
            <a:ext cx="109786" cy="12044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0368436" y="1157301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1617426" y="1477485"/>
            <a:ext cx="12076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9773173" y="1454766"/>
            <a:ext cx="194494" cy="143748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9465465" y="1747764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9810038" y="2048906"/>
            <a:ext cx="194494" cy="143748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10004532" y="2060557"/>
            <a:ext cx="109786" cy="12044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10118718" y="2061380"/>
            <a:ext cx="12076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フリーフォーム 191"/>
          <p:cNvSpPr/>
          <p:nvPr/>
        </p:nvSpPr>
        <p:spPr>
          <a:xfrm>
            <a:off x="9197975" y="1143000"/>
            <a:ext cx="1168400" cy="654050"/>
          </a:xfrm>
          <a:custGeom>
            <a:avLst/>
            <a:gdLst>
              <a:gd name="connsiteX0" fmla="*/ 1168400 w 1168400"/>
              <a:gd name="connsiteY0" fmla="*/ 76200 h 654050"/>
              <a:gd name="connsiteX1" fmla="*/ 990600 w 1168400"/>
              <a:gd name="connsiteY1" fmla="*/ 76200 h 654050"/>
              <a:gd name="connsiteX2" fmla="*/ 990600 w 1168400"/>
              <a:gd name="connsiteY2" fmla="*/ 0 h 654050"/>
              <a:gd name="connsiteX3" fmla="*/ 0 w 1168400"/>
              <a:gd name="connsiteY3" fmla="*/ 0 h 654050"/>
              <a:gd name="connsiteX4" fmla="*/ 0 w 1168400"/>
              <a:gd name="connsiteY4" fmla="*/ 654050 h 654050"/>
              <a:gd name="connsiteX5" fmla="*/ 263525 w 1168400"/>
              <a:gd name="connsiteY5" fmla="*/ 65405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8400" h="654050">
                <a:moveTo>
                  <a:pt x="1168400" y="76200"/>
                </a:moveTo>
                <a:lnTo>
                  <a:pt x="990600" y="76200"/>
                </a:lnTo>
                <a:lnTo>
                  <a:pt x="990600" y="0"/>
                </a:lnTo>
                <a:lnTo>
                  <a:pt x="0" y="0"/>
                </a:lnTo>
                <a:lnTo>
                  <a:pt x="0" y="654050"/>
                </a:lnTo>
                <a:lnTo>
                  <a:pt x="263525" y="65405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4" name="直線矢印コネクタ 193"/>
          <p:cNvCxnSpPr>
            <a:stCxn id="187" idx="2"/>
            <a:endCxn id="189" idx="0"/>
          </p:cNvCxnSpPr>
          <p:nvPr/>
        </p:nvCxnSpPr>
        <p:spPr>
          <a:xfrm>
            <a:off x="9870420" y="1598514"/>
            <a:ext cx="36865" cy="450392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矢印コネクタ 194"/>
          <p:cNvCxnSpPr>
            <a:stCxn id="184" idx="2"/>
            <a:endCxn id="190" idx="0"/>
          </p:cNvCxnSpPr>
          <p:nvPr/>
        </p:nvCxnSpPr>
        <p:spPr>
          <a:xfrm flipH="1">
            <a:off x="10059425" y="1591097"/>
            <a:ext cx="728784" cy="46946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矢印コネクタ 200"/>
          <p:cNvCxnSpPr>
            <a:stCxn id="186" idx="2"/>
            <a:endCxn id="191" idx="3"/>
          </p:cNvCxnSpPr>
          <p:nvPr/>
        </p:nvCxnSpPr>
        <p:spPr>
          <a:xfrm flipH="1">
            <a:off x="10239483" y="1596285"/>
            <a:ext cx="1438326" cy="52449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正方形/長方形 205"/>
          <p:cNvSpPr/>
          <p:nvPr/>
        </p:nvSpPr>
        <p:spPr>
          <a:xfrm>
            <a:off x="9459055" y="2344537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8" name="直線コネクタ 207"/>
          <p:cNvCxnSpPr/>
          <p:nvPr/>
        </p:nvCxnSpPr>
        <p:spPr>
          <a:xfrm>
            <a:off x="9773173" y="2214736"/>
            <a:ext cx="475835" cy="0"/>
          </a:xfrm>
          <a:prstGeom prst="line">
            <a:avLst/>
          </a:prstGeom>
          <a:noFill/>
          <a:ln w="635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9" name="直線矢印コネクタ 208"/>
          <p:cNvCxnSpPr>
            <a:endCxn id="180" idx="0"/>
          </p:cNvCxnSpPr>
          <p:nvPr/>
        </p:nvCxnSpPr>
        <p:spPr>
          <a:xfrm flipH="1">
            <a:off x="9870421" y="2211749"/>
            <a:ext cx="103804" cy="429494"/>
          </a:xfrm>
          <a:prstGeom prst="straightConnector1">
            <a:avLst/>
          </a:prstGeom>
          <a:ln>
            <a:solidFill>
              <a:srgbClr val="00FF00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正方形/長方形 210"/>
          <p:cNvSpPr/>
          <p:nvPr/>
        </p:nvSpPr>
        <p:spPr>
          <a:xfrm>
            <a:off x="9641004" y="3065279"/>
            <a:ext cx="746009" cy="520884"/>
          </a:xfrm>
          <a:prstGeom prst="rect">
            <a:avLst/>
          </a:prstGeom>
          <a:noFill/>
          <a:ln w="635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9663987" y="3062161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10038182" y="3364482"/>
            <a:ext cx="120765" cy="120447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9496181" y="2928208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10038181" y="4081204"/>
            <a:ext cx="120765" cy="120447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フリーフォーム 216"/>
          <p:cNvSpPr/>
          <p:nvPr/>
        </p:nvSpPr>
        <p:spPr>
          <a:xfrm>
            <a:off x="8343900" y="2774950"/>
            <a:ext cx="1463675" cy="811008"/>
          </a:xfrm>
          <a:custGeom>
            <a:avLst/>
            <a:gdLst>
              <a:gd name="connsiteX0" fmla="*/ 1463675 w 1463675"/>
              <a:gd name="connsiteY0" fmla="*/ 0 h 638175"/>
              <a:gd name="connsiteX1" fmla="*/ 0 w 1463675"/>
              <a:gd name="connsiteY1" fmla="*/ 0 h 638175"/>
              <a:gd name="connsiteX2" fmla="*/ 0 w 1463675"/>
              <a:gd name="connsiteY2" fmla="*/ 6381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675" h="638175">
                <a:moveTo>
                  <a:pt x="1463675" y="0"/>
                </a:moveTo>
                <a:lnTo>
                  <a:pt x="0" y="0"/>
                </a:lnTo>
                <a:lnTo>
                  <a:pt x="0" y="638175"/>
                </a:lnTo>
              </a:path>
            </a:pathLst>
          </a:custGeom>
          <a:noFill/>
          <a:ln w="635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フリーフォーム 217"/>
          <p:cNvSpPr/>
          <p:nvPr/>
        </p:nvSpPr>
        <p:spPr>
          <a:xfrm>
            <a:off x="6727217" y="3586163"/>
            <a:ext cx="3575050" cy="0"/>
          </a:xfrm>
          <a:custGeom>
            <a:avLst/>
            <a:gdLst>
              <a:gd name="connsiteX0" fmla="*/ 3575050 w 3575050"/>
              <a:gd name="connsiteY0" fmla="*/ 0 h 0"/>
              <a:gd name="connsiteX1" fmla="*/ 0 w 35750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5050">
                <a:moveTo>
                  <a:pt x="3575050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rgbClr val="00FF00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9114514" y="4890502"/>
            <a:ext cx="13284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9837377" y="5046074"/>
            <a:ext cx="12076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正方形/長方形 220"/>
          <p:cNvSpPr/>
          <p:nvPr/>
        </p:nvSpPr>
        <p:spPr>
          <a:xfrm>
            <a:off x="8866452" y="4890502"/>
            <a:ext cx="13284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正方形/長方形 221"/>
          <p:cNvSpPr/>
          <p:nvPr/>
        </p:nvSpPr>
        <p:spPr>
          <a:xfrm>
            <a:off x="9131554" y="5383699"/>
            <a:ext cx="13284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9134107" y="5927363"/>
            <a:ext cx="120765" cy="1296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8870299" y="5927363"/>
            <a:ext cx="176813" cy="1296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9049355" y="5927363"/>
            <a:ext cx="82484" cy="129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9369527" y="5927363"/>
            <a:ext cx="82484" cy="129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9678783" y="5927363"/>
            <a:ext cx="82484" cy="129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9660508" y="3776254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9492702" y="3642301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10172702" y="5724574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10004896" y="5597764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10356057" y="5846021"/>
            <a:ext cx="90732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10429338" y="4397676"/>
            <a:ext cx="13284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10683033" y="4400845"/>
            <a:ext cx="12076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10741101" y="6145431"/>
            <a:ext cx="109786" cy="12044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フリーフォーム 236"/>
          <p:cNvSpPr/>
          <p:nvPr/>
        </p:nvSpPr>
        <p:spPr>
          <a:xfrm>
            <a:off x="4833940" y="809417"/>
            <a:ext cx="3990975" cy="4800807"/>
          </a:xfrm>
          <a:custGeom>
            <a:avLst/>
            <a:gdLst>
              <a:gd name="connsiteX0" fmla="*/ 0 w 3990975"/>
              <a:gd name="connsiteY0" fmla="*/ 4757737 h 4757737"/>
              <a:gd name="connsiteX1" fmla="*/ 0 w 3990975"/>
              <a:gd name="connsiteY1" fmla="*/ 4533900 h 4757737"/>
              <a:gd name="connsiteX2" fmla="*/ 3609975 w 3990975"/>
              <a:gd name="connsiteY2" fmla="*/ 4533900 h 4757737"/>
              <a:gd name="connsiteX3" fmla="*/ 3609975 w 3990975"/>
              <a:gd name="connsiteY3" fmla="*/ 0 h 4757737"/>
              <a:gd name="connsiteX4" fmla="*/ 3943350 w 3990975"/>
              <a:gd name="connsiteY4" fmla="*/ 0 h 4757737"/>
              <a:gd name="connsiteX5" fmla="*/ 3990975 w 3990975"/>
              <a:gd name="connsiteY5" fmla="*/ 0 h 475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975" h="4757737">
                <a:moveTo>
                  <a:pt x="0" y="4757737"/>
                </a:moveTo>
                <a:lnTo>
                  <a:pt x="0" y="4533900"/>
                </a:lnTo>
                <a:lnTo>
                  <a:pt x="3609975" y="4533900"/>
                </a:lnTo>
                <a:lnTo>
                  <a:pt x="3609975" y="0"/>
                </a:lnTo>
                <a:lnTo>
                  <a:pt x="3943350" y="0"/>
                </a:lnTo>
                <a:lnTo>
                  <a:pt x="3990975" y="0"/>
                </a:lnTo>
              </a:path>
            </a:pathLst>
          </a:custGeom>
          <a:noFill/>
          <a:ln w="6350">
            <a:solidFill>
              <a:srgbClr val="CC00FF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フリーフォーム 237"/>
          <p:cNvSpPr/>
          <p:nvPr/>
        </p:nvSpPr>
        <p:spPr>
          <a:xfrm>
            <a:off x="8553450" y="4929187"/>
            <a:ext cx="319088" cy="1081087"/>
          </a:xfrm>
          <a:custGeom>
            <a:avLst/>
            <a:gdLst>
              <a:gd name="connsiteX0" fmla="*/ 314325 w 319088"/>
              <a:gd name="connsiteY0" fmla="*/ 0 h 1033462"/>
              <a:gd name="connsiteX1" fmla="*/ 0 w 319088"/>
              <a:gd name="connsiteY1" fmla="*/ 0 h 1033462"/>
              <a:gd name="connsiteX2" fmla="*/ 0 w 319088"/>
              <a:gd name="connsiteY2" fmla="*/ 1033462 h 1033462"/>
              <a:gd name="connsiteX3" fmla="*/ 319088 w 319088"/>
              <a:gd name="connsiteY3" fmla="*/ 1033462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088" h="1033462">
                <a:moveTo>
                  <a:pt x="314325" y="0"/>
                </a:moveTo>
                <a:lnTo>
                  <a:pt x="0" y="0"/>
                </a:lnTo>
                <a:lnTo>
                  <a:pt x="0" y="1033462"/>
                </a:lnTo>
                <a:lnTo>
                  <a:pt x="319088" y="1033462"/>
                </a:lnTo>
              </a:path>
            </a:pathLst>
          </a:custGeom>
          <a:noFill/>
          <a:ln w="6350">
            <a:solidFill>
              <a:srgbClr val="CC00FF"/>
            </a:solidFill>
            <a:prstDash val="dashDot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フリーフォーム 238"/>
          <p:cNvSpPr/>
          <p:nvPr/>
        </p:nvSpPr>
        <p:spPr>
          <a:xfrm>
            <a:off x="5038725" y="5157788"/>
            <a:ext cx="595313" cy="447675"/>
          </a:xfrm>
          <a:custGeom>
            <a:avLst/>
            <a:gdLst>
              <a:gd name="connsiteX0" fmla="*/ 595313 w 595313"/>
              <a:gd name="connsiteY0" fmla="*/ 0 h 447675"/>
              <a:gd name="connsiteX1" fmla="*/ 595313 w 595313"/>
              <a:gd name="connsiteY1" fmla="*/ 123825 h 447675"/>
              <a:gd name="connsiteX2" fmla="*/ 0 w 595313"/>
              <a:gd name="connsiteY2" fmla="*/ 123825 h 447675"/>
              <a:gd name="connsiteX3" fmla="*/ 0 w 595313"/>
              <a:gd name="connsiteY3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13" h="447675">
                <a:moveTo>
                  <a:pt x="595313" y="0"/>
                </a:moveTo>
                <a:lnTo>
                  <a:pt x="595313" y="123825"/>
                </a:lnTo>
                <a:lnTo>
                  <a:pt x="0" y="123825"/>
                </a:lnTo>
                <a:lnTo>
                  <a:pt x="0" y="447675"/>
                </a:lnTo>
              </a:path>
            </a:pathLst>
          </a:custGeom>
          <a:noFill/>
          <a:ln w="6350">
            <a:solidFill>
              <a:srgbClr val="CC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フリーフォーム 241"/>
          <p:cNvSpPr/>
          <p:nvPr/>
        </p:nvSpPr>
        <p:spPr>
          <a:xfrm>
            <a:off x="8934450" y="901700"/>
            <a:ext cx="247650" cy="3987800"/>
          </a:xfrm>
          <a:custGeom>
            <a:avLst/>
            <a:gdLst>
              <a:gd name="connsiteX0" fmla="*/ 0 w 247650"/>
              <a:gd name="connsiteY0" fmla="*/ 0 h 3987800"/>
              <a:gd name="connsiteX1" fmla="*/ 0 w 247650"/>
              <a:gd name="connsiteY1" fmla="*/ 3829050 h 3987800"/>
              <a:gd name="connsiteX2" fmla="*/ 247650 w 247650"/>
              <a:gd name="connsiteY2" fmla="*/ 3829050 h 3987800"/>
              <a:gd name="connsiteX3" fmla="*/ 247650 w 247650"/>
              <a:gd name="connsiteY3" fmla="*/ 3987800 h 3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3987800">
                <a:moveTo>
                  <a:pt x="0" y="0"/>
                </a:moveTo>
                <a:lnTo>
                  <a:pt x="0" y="3829050"/>
                </a:lnTo>
                <a:lnTo>
                  <a:pt x="247650" y="3829050"/>
                </a:lnTo>
                <a:lnTo>
                  <a:pt x="247650" y="3987800"/>
                </a:lnTo>
              </a:path>
            </a:pathLst>
          </a:custGeom>
          <a:noFill/>
          <a:ln w="6350">
            <a:solidFill>
              <a:srgbClr val="CC00FF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3" name="フリーフォーム 242"/>
          <p:cNvSpPr/>
          <p:nvPr/>
        </p:nvSpPr>
        <p:spPr>
          <a:xfrm>
            <a:off x="4452938" y="1819275"/>
            <a:ext cx="1790700" cy="1619250"/>
          </a:xfrm>
          <a:custGeom>
            <a:avLst/>
            <a:gdLst>
              <a:gd name="connsiteX0" fmla="*/ 1790700 w 1790700"/>
              <a:gd name="connsiteY0" fmla="*/ 0 h 1619250"/>
              <a:gd name="connsiteX1" fmla="*/ 0 w 1790700"/>
              <a:gd name="connsiteY1" fmla="*/ 0 h 1619250"/>
              <a:gd name="connsiteX2" fmla="*/ 0 w 1790700"/>
              <a:gd name="connsiteY2" fmla="*/ 61913 h 1619250"/>
              <a:gd name="connsiteX3" fmla="*/ 0 w 1790700"/>
              <a:gd name="connsiteY3" fmla="*/ 1485900 h 1619250"/>
              <a:gd name="connsiteX4" fmla="*/ 381000 w 1790700"/>
              <a:gd name="connsiteY4" fmla="*/ 1485900 h 1619250"/>
              <a:gd name="connsiteX5" fmla="*/ 381000 w 1790700"/>
              <a:gd name="connsiteY5" fmla="*/ 161925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0700" h="1619250">
                <a:moveTo>
                  <a:pt x="1790700" y="0"/>
                </a:moveTo>
                <a:lnTo>
                  <a:pt x="0" y="0"/>
                </a:lnTo>
                <a:lnTo>
                  <a:pt x="0" y="61913"/>
                </a:lnTo>
                <a:lnTo>
                  <a:pt x="0" y="1485900"/>
                </a:lnTo>
                <a:lnTo>
                  <a:pt x="381000" y="1485900"/>
                </a:lnTo>
                <a:lnTo>
                  <a:pt x="381000" y="1619250"/>
                </a:lnTo>
              </a:path>
            </a:pathLst>
          </a:custGeom>
          <a:noFill/>
          <a:ln w="6350">
            <a:solidFill>
              <a:srgbClr val="FF0000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フリーフォーム 244"/>
          <p:cNvSpPr/>
          <p:nvPr/>
        </p:nvSpPr>
        <p:spPr>
          <a:xfrm>
            <a:off x="4452938" y="3657600"/>
            <a:ext cx="1838325" cy="590550"/>
          </a:xfrm>
          <a:custGeom>
            <a:avLst/>
            <a:gdLst>
              <a:gd name="connsiteX0" fmla="*/ 1838325 w 1838325"/>
              <a:gd name="connsiteY0" fmla="*/ 0 h 590550"/>
              <a:gd name="connsiteX1" fmla="*/ 0 w 1838325"/>
              <a:gd name="connsiteY1" fmla="*/ 0 h 590550"/>
              <a:gd name="connsiteX2" fmla="*/ 0 w 1838325"/>
              <a:gd name="connsiteY2" fmla="*/ 471488 h 590550"/>
              <a:gd name="connsiteX3" fmla="*/ 390525 w 1838325"/>
              <a:gd name="connsiteY3" fmla="*/ 471488 h 590550"/>
              <a:gd name="connsiteX4" fmla="*/ 390525 w 1838325"/>
              <a:gd name="connsiteY4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325" h="590550">
                <a:moveTo>
                  <a:pt x="1838325" y="0"/>
                </a:moveTo>
                <a:lnTo>
                  <a:pt x="0" y="0"/>
                </a:lnTo>
                <a:lnTo>
                  <a:pt x="0" y="471488"/>
                </a:lnTo>
                <a:lnTo>
                  <a:pt x="390525" y="471488"/>
                </a:lnTo>
                <a:lnTo>
                  <a:pt x="390525" y="590550"/>
                </a:lnTo>
              </a:path>
            </a:pathLst>
          </a:custGeom>
          <a:noFill/>
          <a:ln w="6350">
            <a:solidFill>
              <a:srgbClr val="FF0000"/>
            </a:solidFill>
            <a:prstDash val="sysDot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3187683" y="5465496"/>
            <a:ext cx="176813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3444189" y="5465097"/>
            <a:ext cx="160739" cy="9049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10117182" y="6486176"/>
            <a:ext cx="774656" cy="1296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9052855" y="6634953"/>
            <a:ext cx="132842" cy="117818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/>
          <p:cNvSpPr/>
          <p:nvPr/>
        </p:nvSpPr>
        <p:spPr>
          <a:xfrm>
            <a:off x="9923505" y="6634953"/>
            <a:ext cx="458605" cy="117818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正方形/長方形 250"/>
          <p:cNvSpPr/>
          <p:nvPr/>
        </p:nvSpPr>
        <p:spPr>
          <a:xfrm>
            <a:off x="11674022" y="6634953"/>
            <a:ext cx="416914" cy="117818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正方形/長方形 251"/>
          <p:cNvSpPr/>
          <p:nvPr/>
        </p:nvSpPr>
        <p:spPr>
          <a:xfrm>
            <a:off x="11177220" y="6768179"/>
            <a:ext cx="120765" cy="1296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正方形/長方形 252"/>
          <p:cNvSpPr/>
          <p:nvPr/>
        </p:nvSpPr>
        <p:spPr>
          <a:xfrm>
            <a:off x="10913412" y="6768179"/>
            <a:ext cx="176813" cy="1296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正方形/長方形 253"/>
          <p:cNvSpPr/>
          <p:nvPr/>
        </p:nvSpPr>
        <p:spPr>
          <a:xfrm>
            <a:off x="11092468" y="6768179"/>
            <a:ext cx="82484" cy="129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正方形/長方形 254"/>
          <p:cNvSpPr/>
          <p:nvPr/>
        </p:nvSpPr>
        <p:spPr>
          <a:xfrm>
            <a:off x="11426929" y="6768179"/>
            <a:ext cx="82484" cy="129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11984460" y="6768179"/>
            <a:ext cx="120765" cy="1296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11899708" y="6768179"/>
            <a:ext cx="82484" cy="129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8950071" y="6772108"/>
            <a:ext cx="56337" cy="1094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正方形/長方形 258"/>
          <p:cNvSpPr/>
          <p:nvPr/>
        </p:nvSpPr>
        <p:spPr>
          <a:xfrm>
            <a:off x="8589857" y="6908583"/>
            <a:ext cx="120765" cy="1296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正方形/長方形 259"/>
          <p:cNvSpPr/>
          <p:nvPr/>
        </p:nvSpPr>
        <p:spPr>
          <a:xfrm>
            <a:off x="8715732" y="6908583"/>
            <a:ext cx="82484" cy="129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正方形/長方形 260"/>
          <p:cNvSpPr/>
          <p:nvPr/>
        </p:nvSpPr>
        <p:spPr>
          <a:xfrm>
            <a:off x="9520448" y="6908583"/>
            <a:ext cx="61971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/>
          <p:cNvSpPr/>
          <p:nvPr/>
        </p:nvSpPr>
        <p:spPr>
          <a:xfrm>
            <a:off x="9912254" y="6908583"/>
            <a:ext cx="61971" cy="1204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正方形/長方形 262"/>
          <p:cNvSpPr/>
          <p:nvPr/>
        </p:nvSpPr>
        <p:spPr>
          <a:xfrm>
            <a:off x="9588333" y="6908583"/>
            <a:ext cx="82484" cy="120447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4" name="正方形/長方形 263"/>
          <p:cNvSpPr/>
          <p:nvPr/>
        </p:nvSpPr>
        <p:spPr>
          <a:xfrm>
            <a:off x="9977806" y="6908583"/>
            <a:ext cx="99805" cy="120447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5" name="正方形/長方形 264"/>
          <p:cNvSpPr/>
          <p:nvPr/>
        </p:nvSpPr>
        <p:spPr>
          <a:xfrm>
            <a:off x="10277124" y="6908583"/>
            <a:ext cx="443492" cy="120447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6" name="正方形/長方形 265"/>
          <p:cNvSpPr/>
          <p:nvPr/>
        </p:nvSpPr>
        <p:spPr>
          <a:xfrm>
            <a:off x="10754752" y="6908583"/>
            <a:ext cx="82484" cy="129600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正方形/長方形 266"/>
          <p:cNvSpPr/>
          <p:nvPr/>
        </p:nvSpPr>
        <p:spPr>
          <a:xfrm>
            <a:off x="9739523" y="7056219"/>
            <a:ext cx="61971" cy="12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正方形/長方形 267"/>
          <p:cNvSpPr/>
          <p:nvPr/>
        </p:nvSpPr>
        <p:spPr>
          <a:xfrm>
            <a:off x="9806459" y="7056219"/>
            <a:ext cx="90732" cy="1224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9" name="正方形/長方形 268"/>
          <p:cNvSpPr/>
          <p:nvPr/>
        </p:nvSpPr>
        <p:spPr>
          <a:xfrm>
            <a:off x="10094459" y="7056219"/>
            <a:ext cx="82484" cy="1224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0" name="正方形/長方形 269"/>
          <p:cNvSpPr/>
          <p:nvPr/>
        </p:nvSpPr>
        <p:spPr>
          <a:xfrm>
            <a:off x="9050643" y="7056219"/>
            <a:ext cx="99805" cy="1224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1" name="正方形/長方形 270"/>
          <p:cNvSpPr/>
          <p:nvPr/>
        </p:nvSpPr>
        <p:spPr>
          <a:xfrm>
            <a:off x="11247127" y="7056219"/>
            <a:ext cx="90732" cy="1224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2" name="正方形/長方形 271"/>
          <p:cNvSpPr/>
          <p:nvPr/>
        </p:nvSpPr>
        <p:spPr>
          <a:xfrm>
            <a:off x="10919982" y="7056219"/>
            <a:ext cx="74985" cy="12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正方形/長方形 272"/>
          <p:cNvSpPr/>
          <p:nvPr/>
        </p:nvSpPr>
        <p:spPr>
          <a:xfrm>
            <a:off x="11108425" y="7056219"/>
            <a:ext cx="61971" cy="12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フリーフォーム 273"/>
          <p:cNvSpPr/>
          <p:nvPr/>
        </p:nvSpPr>
        <p:spPr>
          <a:xfrm>
            <a:off x="10166350" y="5587999"/>
            <a:ext cx="901700" cy="373929"/>
          </a:xfrm>
          <a:custGeom>
            <a:avLst/>
            <a:gdLst>
              <a:gd name="connsiteX0" fmla="*/ 0 w 901700"/>
              <a:gd name="connsiteY0" fmla="*/ 9525 h 355600"/>
              <a:gd name="connsiteX1" fmla="*/ 0 w 901700"/>
              <a:gd name="connsiteY1" fmla="*/ 98425 h 355600"/>
              <a:gd name="connsiteX2" fmla="*/ 193675 w 901700"/>
              <a:gd name="connsiteY2" fmla="*/ 98425 h 355600"/>
              <a:gd name="connsiteX3" fmla="*/ 193675 w 901700"/>
              <a:gd name="connsiteY3" fmla="*/ 225425 h 355600"/>
              <a:gd name="connsiteX4" fmla="*/ 368300 w 901700"/>
              <a:gd name="connsiteY4" fmla="*/ 225425 h 355600"/>
              <a:gd name="connsiteX5" fmla="*/ 368300 w 901700"/>
              <a:gd name="connsiteY5" fmla="*/ 355600 h 355600"/>
              <a:gd name="connsiteX6" fmla="*/ 901700 w 901700"/>
              <a:gd name="connsiteY6" fmla="*/ 355600 h 355600"/>
              <a:gd name="connsiteX7" fmla="*/ 901700 w 901700"/>
              <a:gd name="connsiteY7" fmla="*/ 0 h 355600"/>
              <a:gd name="connsiteX8" fmla="*/ 0 w 901700"/>
              <a:gd name="connsiteY8" fmla="*/ 9525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700" h="355600">
                <a:moveTo>
                  <a:pt x="0" y="9525"/>
                </a:moveTo>
                <a:lnTo>
                  <a:pt x="0" y="98425"/>
                </a:lnTo>
                <a:lnTo>
                  <a:pt x="193675" y="98425"/>
                </a:lnTo>
                <a:lnTo>
                  <a:pt x="193675" y="225425"/>
                </a:lnTo>
                <a:lnTo>
                  <a:pt x="368300" y="225425"/>
                </a:lnTo>
                <a:lnTo>
                  <a:pt x="368300" y="355600"/>
                </a:lnTo>
                <a:lnTo>
                  <a:pt x="901700" y="355600"/>
                </a:lnTo>
                <a:lnTo>
                  <a:pt x="901700" y="0"/>
                </a:lnTo>
                <a:lnTo>
                  <a:pt x="0" y="9525"/>
                </a:lnTo>
                <a:close/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正方形/長方形 274"/>
          <p:cNvSpPr/>
          <p:nvPr/>
        </p:nvSpPr>
        <p:spPr>
          <a:xfrm>
            <a:off x="10028392" y="7056219"/>
            <a:ext cx="61971" cy="12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正方形/長方形 275"/>
          <p:cNvSpPr/>
          <p:nvPr/>
        </p:nvSpPr>
        <p:spPr>
          <a:xfrm>
            <a:off x="8741879" y="7191334"/>
            <a:ext cx="56337" cy="12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正方形/長方形 276"/>
          <p:cNvSpPr/>
          <p:nvPr/>
        </p:nvSpPr>
        <p:spPr>
          <a:xfrm>
            <a:off x="9582936" y="7191335"/>
            <a:ext cx="109786" cy="1224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8" name="正方形/長方形 277"/>
          <p:cNvSpPr/>
          <p:nvPr/>
        </p:nvSpPr>
        <p:spPr>
          <a:xfrm>
            <a:off x="10266581" y="7191335"/>
            <a:ext cx="74985" cy="12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正方形/長方形 278"/>
          <p:cNvSpPr/>
          <p:nvPr/>
        </p:nvSpPr>
        <p:spPr>
          <a:xfrm>
            <a:off x="10343355" y="7191335"/>
            <a:ext cx="109786" cy="1224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0" name="正方形/長方形 279"/>
          <p:cNvSpPr/>
          <p:nvPr/>
        </p:nvSpPr>
        <p:spPr>
          <a:xfrm>
            <a:off x="10678423" y="7191335"/>
            <a:ext cx="109786" cy="1224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1" name="正方形/長方形 280"/>
          <p:cNvSpPr/>
          <p:nvPr/>
        </p:nvSpPr>
        <p:spPr>
          <a:xfrm>
            <a:off x="10949554" y="7191335"/>
            <a:ext cx="99805" cy="1224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2" name="正方形/長方形 281"/>
          <p:cNvSpPr/>
          <p:nvPr/>
        </p:nvSpPr>
        <p:spPr>
          <a:xfrm>
            <a:off x="10886820" y="7191335"/>
            <a:ext cx="61971" cy="12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正方形/長方形 282"/>
          <p:cNvSpPr/>
          <p:nvPr/>
        </p:nvSpPr>
        <p:spPr>
          <a:xfrm>
            <a:off x="10598560" y="7191335"/>
            <a:ext cx="68168" cy="12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正方形/長方形 283"/>
          <p:cNvSpPr/>
          <p:nvPr/>
        </p:nvSpPr>
        <p:spPr>
          <a:xfrm>
            <a:off x="11657347" y="7191335"/>
            <a:ext cx="90732" cy="1224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5" name="正方形/長方形 284"/>
          <p:cNvSpPr/>
          <p:nvPr/>
        </p:nvSpPr>
        <p:spPr>
          <a:xfrm>
            <a:off x="11330202" y="7191335"/>
            <a:ext cx="74985" cy="12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正方形/長方形 285"/>
          <p:cNvSpPr/>
          <p:nvPr/>
        </p:nvSpPr>
        <p:spPr>
          <a:xfrm>
            <a:off x="11518645" y="7191335"/>
            <a:ext cx="61971" cy="12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正方形/長方形 286"/>
          <p:cNvSpPr/>
          <p:nvPr/>
        </p:nvSpPr>
        <p:spPr>
          <a:xfrm>
            <a:off x="11983102" y="7191335"/>
            <a:ext cx="109786" cy="1224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8" name="正方形/長方形 287"/>
          <p:cNvSpPr/>
          <p:nvPr/>
        </p:nvSpPr>
        <p:spPr>
          <a:xfrm>
            <a:off x="11903239" y="7191335"/>
            <a:ext cx="68168" cy="1224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正方形/長方形 288"/>
          <p:cNvSpPr/>
          <p:nvPr/>
        </p:nvSpPr>
        <p:spPr>
          <a:xfrm>
            <a:off x="9754229" y="7338419"/>
            <a:ext cx="109786" cy="1224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0" name="正方形/長方形 289"/>
          <p:cNvSpPr/>
          <p:nvPr/>
        </p:nvSpPr>
        <p:spPr>
          <a:xfrm>
            <a:off x="9392161" y="7338419"/>
            <a:ext cx="74985" cy="1224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正方形/長方形 290"/>
          <p:cNvSpPr/>
          <p:nvPr/>
        </p:nvSpPr>
        <p:spPr>
          <a:xfrm>
            <a:off x="9580604" y="7338419"/>
            <a:ext cx="61971" cy="12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717961" y="1210363"/>
            <a:ext cx="146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0000FF"/>
                </a:solidFill>
              </a:rPr>
              <a:t>そういうベクトルを</a:t>
            </a:r>
            <a:r>
              <a:rPr lang="ja-JP" altLang="en-US" sz="800" dirty="0">
                <a:solidFill>
                  <a:srgbClr val="0000FF"/>
                </a:solidFill>
              </a:rPr>
              <a:t>、</a:t>
            </a:r>
            <a:endParaRPr lang="en-US" altLang="ja-JP" sz="800" dirty="0" smtClean="0">
              <a:solidFill>
                <a:srgbClr val="0000FF"/>
              </a:solidFill>
            </a:endParaRPr>
          </a:p>
          <a:p>
            <a:r>
              <a:rPr lang="ja-JP" altLang="en-US" sz="800" dirty="0" smtClean="0">
                <a:solidFill>
                  <a:srgbClr val="0000FF"/>
                </a:solidFill>
              </a:rPr>
              <a:t>連立方程式で求められる。</a:t>
            </a:r>
            <a:endParaRPr lang="en-US" altLang="ja-JP" sz="800" dirty="0" smtClean="0">
              <a:solidFill>
                <a:srgbClr val="0000FF"/>
              </a:solidFill>
            </a:endParaRPr>
          </a:p>
          <a:p>
            <a:r>
              <a:rPr kumimoji="1" lang="ja-JP" altLang="en-US" sz="800" dirty="0" smtClean="0">
                <a:solidFill>
                  <a:srgbClr val="0000FF"/>
                </a:solidFill>
              </a:rPr>
              <a:t>「選ぶ」のは定数倍の項。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292" name="正方形/長方形 291"/>
          <p:cNvSpPr/>
          <p:nvPr/>
        </p:nvSpPr>
        <p:spPr>
          <a:xfrm>
            <a:off x="9980717" y="5568762"/>
            <a:ext cx="505805" cy="38675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7877175" y="1314449"/>
            <a:ext cx="2100263" cy="4540213"/>
          </a:xfrm>
          <a:custGeom>
            <a:avLst/>
            <a:gdLst>
              <a:gd name="connsiteX0" fmla="*/ 2100263 w 2100263"/>
              <a:gd name="connsiteY0" fmla="*/ 4319588 h 4319588"/>
              <a:gd name="connsiteX1" fmla="*/ 447675 w 2100263"/>
              <a:gd name="connsiteY1" fmla="*/ 4319588 h 4319588"/>
              <a:gd name="connsiteX2" fmla="*/ 447675 w 2100263"/>
              <a:gd name="connsiteY2" fmla="*/ 0 h 4319588"/>
              <a:gd name="connsiteX3" fmla="*/ 0 w 2100263"/>
              <a:gd name="connsiteY3" fmla="*/ 0 h 431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63" h="4319588">
                <a:moveTo>
                  <a:pt x="2100263" y="4319588"/>
                </a:moveTo>
                <a:lnTo>
                  <a:pt x="447675" y="4319588"/>
                </a:lnTo>
                <a:lnTo>
                  <a:pt x="447675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テキスト ボックス 235"/>
          <p:cNvSpPr txBox="1"/>
          <p:nvPr/>
        </p:nvSpPr>
        <p:spPr>
          <a:xfrm>
            <a:off x="8499501" y="5498555"/>
            <a:ext cx="1543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00FF"/>
                </a:solidFill>
              </a:rPr>
              <a:t>ここが上三角行列になるような</a:t>
            </a:r>
            <a:endParaRPr kumimoji="1" lang="en-US" altLang="ja-JP" sz="800" dirty="0" smtClean="0">
              <a:solidFill>
                <a:srgbClr val="0000FF"/>
              </a:solidFill>
            </a:endParaRPr>
          </a:p>
          <a:p>
            <a:r>
              <a:rPr kumimoji="1" lang="ja-JP" altLang="en-US" sz="800" dirty="0" smtClean="0">
                <a:solidFill>
                  <a:srgbClr val="0000FF"/>
                </a:solidFill>
              </a:rPr>
              <a:t>列空間を構成すれば可能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69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t="92455"/>
          <a:stretch/>
        </p:blipFill>
        <p:spPr>
          <a:xfrm>
            <a:off x="0" y="685799"/>
            <a:ext cx="4020720" cy="41696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765"/>
            <a:ext cx="4020720" cy="453272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t="37072"/>
          <a:stretch/>
        </p:blipFill>
        <p:spPr>
          <a:xfrm>
            <a:off x="4106346" y="685799"/>
            <a:ext cx="4021446" cy="2748612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92" y="6131781"/>
            <a:ext cx="3944088" cy="546559"/>
          </a:xfrm>
          <a:prstGeom prst="rect">
            <a:avLst/>
          </a:prstGeom>
        </p:spPr>
      </p:pic>
      <p:sp>
        <p:nvSpPr>
          <p:cNvPr id="9" name="タイトル 1"/>
          <p:cNvSpPr txBox="1">
            <a:spLocks/>
          </p:cNvSpPr>
          <p:nvPr/>
        </p:nvSpPr>
        <p:spPr>
          <a:xfrm>
            <a:off x="838200" y="83185"/>
            <a:ext cx="10515600" cy="374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補足：ジョルダン標準形に変換できることの証明</a:t>
            </a:r>
            <a:r>
              <a:rPr lang="en-US" altLang="ja-JP" sz="3200" dirty="0" smtClean="0"/>
              <a:t>(2/3)</a:t>
            </a:r>
            <a:endParaRPr lang="ja-JP" altLang="en-US" sz="32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753973" y="2794867"/>
            <a:ext cx="194494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021754" y="2794867"/>
            <a:ext cx="9073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950224" y="2794867"/>
            <a:ext cx="68168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119223" y="2251942"/>
            <a:ext cx="194494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387004" y="2251942"/>
            <a:ext cx="9073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15474" y="2251942"/>
            <a:ext cx="68168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580554" y="2251942"/>
            <a:ext cx="9073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367827" y="2577713"/>
            <a:ext cx="109786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587763" y="2707888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026834" y="3022213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398656" y="2790105"/>
            <a:ext cx="109786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993175" y="3164755"/>
            <a:ext cx="109786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278009" y="3302890"/>
            <a:ext cx="109786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495361" y="3305148"/>
            <a:ext cx="90732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485710" y="2114377"/>
            <a:ext cx="436281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210623" y="2114377"/>
            <a:ext cx="90732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291476" y="1842626"/>
            <a:ext cx="61971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303531" y="2233177"/>
            <a:ext cx="518824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8812" y="2351977"/>
            <a:ext cx="1088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2"/>
                </a:solidFill>
              </a:rPr>
              <a:t>各固有値に対応する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6"/>
          <a:srcRect t="6" b="-130"/>
          <a:stretch/>
        </p:blipFill>
        <p:spPr>
          <a:xfrm>
            <a:off x="4106346" y="3440455"/>
            <a:ext cx="4021446" cy="34080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692" y="685799"/>
            <a:ext cx="3913697" cy="544598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4"/>
          <a:srcRect b="62772"/>
          <a:stretch/>
        </p:blipFill>
        <p:spPr>
          <a:xfrm>
            <a:off x="0" y="5669259"/>
            <a:ext cx="4023474" cy="1626891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6951727" y="5826048"/>
            <a:ext cx="1613419" cy="1245311"/>
            <a:chOff x="7081267" y="6678340"/>
            <a:chExt cx="1384553" cy="1068662"/>
          </a:xfrm>
        </p:grpSpPr>
        <p:pic>
          <p:nvPicPr>
            <p:cNvPr id="36" name="図 35"/>
            <p:cNvPicPr>
              <a:picLocks noChangeAspect="1"/>
            </p:cNvPicPr>
            <p:nvPr/>
          </p:nvPicPr>
          <p:blipFill rotWithShape="1">
            <a:blip r:embed="rId8"/>
            <a:srcRect l="15501" t="35921" r="32705"/>
            <a:stretch/>
          </p:blipFill>
          <p:spPr>
            <a:xfrm>
              <a:off x="7081267" y="6678340"/>
              <a:ext cx="1384553" cy="1068662"/>
            </a:xfrm>
            <a:prstGeom prst="rect">
              <a:avLst/>
            </a:prstGeom>
          </p:spPr>
        </p:pic>
        <p:sp>
          <p:nvSpPr>
            <p:cNvPr id="37" name="正方形/長方形 36"/>
            <p:cNvSpPr/>
            <p:nvPr/>
          </p:nvSpPr>
          <p:spPr>
            <a:xfrm>
              <a:off x="7286095" y="6683149"/>
              <a:ext cx="469232" cy="468000"/>
            </a:xfrm>
            <a:prstGeom prst="rect">
              <a:avLst/>
            </a:pr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7794292" y="7180311"/>
              <a:ext cx="164463" cy="164031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7990562" y="7370115"/>
              <a:ext cx="76723" cy="76522"/>
            </a:xfrm>
            <a:prstGeom prst="rect">
              <a:avLst/>
            </a:prstGeom>
            <a:no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8097279" y="7473139"/>
              <a:ext cx="264869" cy="264174"/>
            </a:xfrm>
            <a:prstGeom prst="rect">
              <a:avLst/>
            </a:prstGeom>
            <a:noFill/>
            <a:ln w="6350">
              <a:solidFill>
                <a:srgbClr val="FF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7087925" y="7175628"/>
              <a:ext cx="63407" cy="84174"/>
            </a:xfrm>
            <a:prstGeom prst="rect">
              <a:avLst/>
            </a:prstGeom>
            <a:noFill/>
            <a:ln w="63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2" name="正方形/長方形 41"/>
          <p:cNvSpPr/>
          <p:nvPr/>
        </p:nvSpPr>
        <p:spPr>
          <a:xfrm>
            <a:off x="5071920" y="5913367"/>
            <a:ext cx="84415" cy="5472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116369" y="6678339"/>
            <a:ext cx="84415" cy="17966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220201" y="663597"/>
            <a:ext cx="82550" cy="45071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619128" y="5913367"/>
            <a:ext cx="84415" cy="5453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517386" y="663597"/>
            <a:ext cx="82550" cy="45071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860286" y="663597"/>
            <a:ext cx="82550" cy="450711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767202" y="5913366"/>
            <a:ext cx="84415" cy="547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802662" y="6678339"/>
            <a:ext cx="84415" cy="1796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907186" y="663597"/>
            <a:ext cx="84415" cy="1484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869086" y="817735"/>
            <a:ext cx="84415" cy="2630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8672236" y="1637016"/>
            <a:ext cx="84415" cy="1484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153882" y="5913367"/>
            <a:ext cx="112357" cy="547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198331" y="6678339"/>
            <a:ext cx="112357" cy="179661"/>
          </a:xfrm>
          <a:prstGeom prst="rect">
            <a:avLst/>
          </a:prstGeom>
          <a:noFill/>
          <a:ln w="6350">
            <a:solidFill>
              <a:srgbClr val="CC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701090" y="5913367"/>
            <a:ext cx="112357" cy="54536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311323" y="663597"/>
            <a:ext cx="132949" cy="450711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608508" y="663597"/>
            <a:ext cx="132949" cy="450711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951408" y="663597"/>
            <a:ext cx="132949" cy="450711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997738" y="663597"/>
            <a:ext cx="118474" cy="14848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959638" y="817735"/>
            <a:ext cx="135952" cy="263042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559855" y="2158360"/>
            <a:ext cx="497087" cy="40973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1136978" y="2597594"/>
            <a:ext cx="108181" cy="9808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1319377" y="2713268"/>
            <a:ext cx="497088" cy="338626"/>
          </a:xfrm>
          <a:prstGeom prst="rect">
            <a:avLst/>
          </a:prstGeom>
          <a:noFill/>
          <a:ln w="635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856148" y="5911527"/>
            <a:ext cx="112357" cy="5472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891071" y="6676499"/>
            <a:ext cx="112357" cy="179661"/>
          </a:xfrm>
          <a:prstGeom prst="rect">
            <a:avLst/>
          </a:prstGeom>
          <a:noFill/>
          <a:ln w="6350">
            <a:solidFill>
              <a:srgbClr val="CC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918584" y="2195404"/>
            <a:ext cx="518050" cy="82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516771" y="2195404"/>
            <a:ext cx="112357" cy="828000"/>
          </a:xfrm>
          <a:prstGeom prst="rect">
            <a:avLst/>
          </a:prstGeom>
          <a:noFill/>
          <a:ln w="6350">
            <a:solidFill>
              <a:srgbClr val="CC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714028" y="2195404"/>
            <a:ext cx="625360" cy="8280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8865912" y="1308163"/>
            <a:ext cx="518050" cy="82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9468862" y="1308163"/>
            <a:ext cx="112357" cy="828000"/>
          </a:xfrm>
          <a:prstGeom prst="rect">
            <a:avLst/>
          </a:prstGeom>
          <a:noFill/>
          <a:ln w="6350">
            <a:solidFill>
              <a:srgbClr val="CC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666119" y="1308163"/>
            <a:ext cx="625360" cy="828000"/>
          </a:xfrm>
          <a:prstGeom prst="rect">
            <a:avLst/>
          </a:prstGeom>
          <a:noFill/>
          <a:ln w="6350">
            <a:solidFill>
              <a:srgbClr val="CC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024147" y="3105355"/>
            <a:ext cx="109786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244083" y="3235530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463157" y="3368878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8792865" y="3234651"/>
            <a:ext cx="9980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442734" y="2114974"/>
            <a:ext cx="1487327" cy="1000617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8975825" y="3538645"/>
            <a:ext cx="9073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8904295" y="3538645"/>
            <a:ext cx="68168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9262102" y="3538645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188213" y="3538645"/>
            <a:ext cx="7498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365613" y="3538645"/>
            <a:ext cx="194494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1004603" y="3538645"/>
            <a:ext cx="194494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1274472" y="3538645"/>
            <a:ext cx="9073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1202942" y="3538645"/>
            <a:ext cx="68168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1481374" y="3538645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9207889" y="3678929"/>
            <a:ext cx="109786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419190" y="3679671"/>
            <a:ext cx="90732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10047514" y="3814988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0247436" y="3815730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542851" y="4018739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783189" y="4019481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9982104" y="4156079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222442" y="4156821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407877" y="4281229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0648215" y="4281971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903153" y="4151959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9106250" y="4152701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9581219" y="4437770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9821557" y="4438512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0137947" y="4575110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0378285" y="4575852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0693895" y="4700260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10934233" y="4701002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9076082" y="4879564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9269654" y="4880306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0507789" y="4879564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0748127" y="4880306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9573871" y="5151414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9767443" y="5152156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10917046" y="5151414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11110618" y="5152156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9375333" y="5291698"/>
            <a:ext cx="194494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9645202" y="5291698"/>
            <a:ext cx="9073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9573672" y="5291698"/>
            <a:ext cx="68168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9852104" y="5291698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10566159" y="5291698"/>
            <a:ext cx="176813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10149453" y="5291698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10343025" y="5291698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10787585" y="5291698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10970108" y="5291698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1108392" y="5291698"/>
            <a:ext cx="82484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9556849" y="5488207"/>
            <a:ext cx="176813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8902018" y="5488207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095590" y="5488207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9778275" y="5488207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9960798" y="5488207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10099082" y="5488207"/>
            <a:ext cx="82484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9502874" y="5646957"/>
            <a:ext cx="176813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9724300" y="5646957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9906823" y="5646957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10083207" y="5646957"/>
            <a:ext cx="82484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9499699" y="5793007"/>
            <a:ext cx="176813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9721125" y="5793007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9903648" y="5793007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0084072" y="5793007"/>
            <a:ext cx="9980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0814660" y="5998494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10997183" y="5998494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11182418" y="6005738"/>
            <a:ext cx="9980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9298404" y="6012981"/>
            <a:ext cx="9980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9689167" y="5994988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10303211" y="6140015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10496783" y="6140015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11618520" y="6268890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11849333" y="6268890"/>
            <a:ext cx="56337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10334880" y="6409864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10565693" y="6409864"/>
            <a:ext cx="56337" cy="118800"/>
          </a:xfrm>
          <a:prstGeom prst="rect">
            <a:avLst/>
          </a:prstGeom>
          <a:noFill/>
          <a:ln w="635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11130493" y="6414940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11361306" y="6414940"/>
            <a:ext cx="56337" cy="118800"/>
          </a:xfrm>
          <a:prstGeom prst="rect">
            <a:avLst/>
          </a:prstGeom>
          <a:noFill/>
          <a:ln w="6350">
            <a:solidFill>
              <a:srgbClr val="FFCCC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4855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2"/>
          <a:srcRect t="20732"/>
          <a:stretch/>
        </p:blipFill>
        <p:spPr>
          <a:xfrm>
            <a:off x="0" y="457200"/>
            <a:ext cx="4020718" cy="2757121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4321"/>
            <a:ext cx="4020718" cy="445150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4"/>
          <a:srcRect t="41694"/>
          <a:stretch/>
        </p:blipFill>
        <p:spPr>
          <a:xfrm>
            <a:off x="4094241" y="457200"/>
            <a:ext cx="4020718" cy="246840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92" y="2925606"/>
            <a:ext cx="4020718" cy="537159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292" y="8288992"/>
            <a:ext cx="4001667" cy="28583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7"/>
          <a:srcRect t="37156"/>
          <a:stretch/>
        </p:blipFill>
        <p:spPr>
          <a:xfrm>
            <a:off x="8263231" y="457200"/>
            <a:ext cx="3925325" cy="2832295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3142" y="3289496"/>
            <a:ext cx="3978209" cy="494645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9"/>
          <a:srcRect b="34242"/>
          <a:stretch/>
        </p:blipFill>
        <p:spPr>
          <a:xfrm>
            <a:off x="8223142" y="8250461"/>
            <a:ext cx="3968858" cy="21127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-1" b="59942"/>
          <a:stretch/>
        </p:blipFill>
        <p:spPr>
          <a:xfrm>
            <a:off x="-10393" y="7665830"/>
            <a:ext cx="4020718" cy="169588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/>
          <a:srcRect t="1" b="62524"/>
          <a:stretch/>
        </p:blipFill>
        <p:spPr>
          <a:xfrm>
            <a:off x="4094241" y="8574825"/>
            <a:ext cx="4020718" cy="1730047"/>
          </a:xfrm>
          <a:prstGeom prst="rect">
            <a:avLst/>
          </a:prstGeom>
        </p:spPr>
      </p:pic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838200" y="83185"/>
            <a:ext cx="10515600" cy="374015"/>
          </a:xfrm>
        </p:spPr>
        <p:txBody>
          <a:bodyPr>
            <a:noAutofit/>
          </a:bodyPr>
          <a:lstStyle/>
          <a:p>
            <a:r>
              <a:rPr lang="ja-JP" altLang="en-US" sz="3200" dirty="0" smtClean="0"/>
              <a:t>補足：ジョルダン標準形に変換できることの証明</a:t>
            </a:r>
            <a:r>
              <a:rPr lang="en-US" altLang="ja-JP" sz="3200" dirty="0" smtClean="0"/>
              <a:t>(3/3)</a:t>
            </a:r>
            <a:endParaRPr kumimoji="1" lang="ja-JP" altLang="en-US" sz="3200" dirty="0"/>
          </a:p>
        </p:txBody>
      </p:sp>
      <p:sp>
        <p:nvSpPr>
          <p:cNvPr id="16" name="正方形/長方形 15"/>
          <p:cNvSpPr/>
          <p:nvPr/>
        </p:nvSpPr>
        <p:spPr>
          <a:xfrm>
            <a:off x="637356" y="1665341"/>
            <a:ext cx="194494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05137" y="1665341"/>
            <a:ext cx="90732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33607" y="1665341"/>
            <a:ext cx="68168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201134" y="1513517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645634" y="1834330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268146" y="1044602"/>
            <a:ext cx="194494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582191" y="1044602"/>
            <a:ext cx="99805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465813" y="1044602"/>
            <a:ext cx="109786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02546" y="762290"/>
            <a:ext cx="45860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500064" y="1186342"/>
            <a:ext cx="458605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337923" y="619401"/>
            <a:ext cx="194494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605704" y="619401"/>
            <a:ext cx="9073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534174" y="619401"/>
            <a:ext cx="68168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029409" y="625751"/>
            <a:ext cx="9073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09045" y="619401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065358" y="1186342"/>
            <a:ext cx="90732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796681" y="1044602"/>
            <a:ext cx="109786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804074" y="1044602"/>
            <a:ext cx="109786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810036" y="619401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204241" y="1182669"/>
            <a:ext cx="99805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029546" y="1044538"/>
            <a:ext cx="610404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403989" y="762290"/>
            <a:ext cx="610404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62489" y="903272"/>
            <a:ext cx="610404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244809" y="1510438"/>
            <a:ext cx="176069" cy="13068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730398" y="1834330"/>
            <a:ext cx="176069" cy="13068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049214" y="1510438"/>
            <a:ext cx="120765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474664" y="1831251"/>
            <a:ext cx="120765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235040" y="1994505"/>
            <a:ext cx="120765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647790" y="2315318"/>
            <a:ext cx="120765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008139" y="2145445"/>
            <a:ext cx="99805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301577" y="9306831"/>
            <a:ext cx="99805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301577" y="9430659"/>
            <a:ext cx="99805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301577" y="9554487"/>
            <a:ext cx="99805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054052" y="9302314"/>
            <a:ext cx="9980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054052" y="9426142"/>
            <a:ext cx="99805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806527" y="9302314"/>
            <a:ext cx="9980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47724" y="3208666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59558" y="3492039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594600" y="3492039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094994" y="3644207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359557" y="4052740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69094" y="4052740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772739" y="4052740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897449" y="4052740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2804074" y="4052740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34555" y="4338207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708493" y="6798600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613241" y="6939095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620523" y="6946237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2998859" y="7382006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425079" y="7523918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438995" y="7688942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910561" y="9855255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4910561" y="10007655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910561" y="10160055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868306" y="9690950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375795" y="9855255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841029" y="9855255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994229" y="9855255"/>
            <a:ext cx="56337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4993060" y="10007655"/>
            <a:ext cx="82484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993924" y="10160055"/>
            <a:ext cx="99805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186297" y="9855255"/>
            <a:ext cx="56337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216084" y="10007655"/>
            <a:ext cx="82484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456080" y="9855255"/>
            <a:ext cx="56337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511248" y="10007655"/>
            <a:ext cx="82484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436263" y="10007655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652277" y="9855255"/>
            <a:ext cx="56337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913768" y="9855255"/>
            <a:ext cx="56337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8984866" y="712415"/>
            <a:ext cx="56337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9087942" y="712415"/>
            <a:ext cx="56337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9183680" y="712415"/>
            <a:ext cx="56337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9544447" y="712415"/>
            <a:ext cx="56337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9647523" y="712415"/>
            <a:ext cx="56337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9900824" y="716470"/>
            <a:ext cx="56337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10003900" y="716470"/>
            <a:ext cx="56337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10099638" y="716470"/>
            <a:ext cx="56337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9030691" y="1049992"/>
            <a:ext cx="82484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9154405" y="1049992"/>
            <a:ext cx="82484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9540025" y="1047432"/>
            <a:ext cx="82484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9832267" y="1044538"/>
            <a:ext cx="82484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9955981" y="1044538"/>
            <a:ext cx="82484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9173489" y="1261109"/>
            <a:ext cx="99805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9590792" y="1261109"/>
            <a:ext cx="99805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9098504" y="1261109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8920768" y="1049992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8877357" y="712415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10422912" y="589265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0568962" y="713090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0297758" y="997346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9350160" y="1835952"/>
            <a:ext cx="90732" cy="660523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507211" y="1835952"/>
            <a:ext cx="90732" cy="66052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9663274" y="1835952"/>
            <a:ext cx="90732" cy="66052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9825293" y="1835952"/>
            <a:ext cx="109786" cy="66052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10002982" y="1835952"/>
            <a:ext cx="109786" cy="66052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10193446" y="1835952"/>
            <a:ext cx="109786" cy="66052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11463292" y="1473981"/>
            <a:ext cx="68168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11560018" y="1473981"/>
            <a:ext cx="68168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11655756" y="1473981"/>
            <a:ext cx="68168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1752520" y="1473981"/>
            <a:ext cx="90732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1879409" y="1473981"/>
            <a:ext cx="90732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2009546" y="1473981"/>
            <a:ext cx="109786" cy="118800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9418063" y="2614458"/>
            <a:ext cx="90732" cy="660523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9575114" y="2614458"/>
            <a:ext cx="90732" cy="66052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9893196" y="2614458"/>
            <a:ext cx="109786" cy="66052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9251069" y="3382401"/>
            <a:ext cx="90732" cy="660523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9408120" y="3382401"/>
            <a:ext cx="90732" cy="660523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9564183" y="3382401"/>
            <a:ext cx="90732" cy="660523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9726202" y="3382401"/>
            <a:ext cx="109786" cy="660523"/>
          </a:xfrm>
          <a:prstGeom prst="rect">
            <a:avLst/>
          </a:prstGeom>
          <a:noFill/>
          <a:ln w="63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9913416" y="3382401"/>
            <a:ext cx="109786" cy="66052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10113405" y="3382401"/>
            <a:ext cx="109786" cy="660523"/>
          </a:xfrm>
          <a:prstGeom prst="rect">
            <a:avLst/>
          </a:prstGeom>
          <a:noFill/>
          <a:ln w="63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10637991" y="3341755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10784041" y="3451291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11079316" y="3699962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9320720" y="5246755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9466770" y="5370580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9762045" y="5619251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9216611" y="4081192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8867830" y="2080141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9150134" y="2080141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8949708" y="2080141"/>
            <a:ext cx="74985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9144279" y="4081192"/>
            <a:ext cx="74985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9244294" y="1790538"/>
            <a:ext cx="1183381" cy="7200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9146907" y="2568070"/>
            <a:ext cx="1116000" cy="7200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9148236" y="3338406"/>
            <a:ext cx="1188000" cy="7200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10392041" y="3339041"/>
            <a:ext cx="1018909" cy="7200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9321672" y="4641452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9115984" y="4641452"/>
            <a:ext cx="74985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9034440" y="4641452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8857485" y="4641452"/>
            <a:ext cx="176813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10126259" y="4295508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11308254" y="4294430"/>
            <a:ext cx="176813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11002836" y="4884343"/>
            <a:ext cx="74985" cy="1188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10267670" y="4884343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10053112" y="4884343"/>
            <a:ext cx="74985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48703" y="1454448"/>
            <a:ext cx="8174368" cy="3178921"/>
          </a:xfrm>
          <a:custGeom>
            <a:avLst/>
            <a:gdLst>
              <a:gd name="connsiteX0" fmla="*/ 0 w 8174368"/>
              <a:gd name="connsiteY0" fmla="*/ 202518 h 3178921"/>
              <a:gd name="connsiteX1" fmla="*/ 0 w 8174368"/>
              <a:gd name="connsiteY1" fmla="*/ 0 h 3178921"/>
              <a:gd name="connsiteX2" fmla="*/ 3534862 w 8174368"/>
              <a:gd name="connsiteY2" fmla="*/ 0 h 3178921"/>
              <a:gd name="connsiteX3" fmla="*/ 3534862 w 8174368"/>
              <a:gd name="connsiteY3" fmla="*/ 460269 h 3178921"/>
              <a:gd name="connsiteX4" fmla="*/ 7640457 w 8174368"/>
              <a:gd name="connsiteY4" fmla="*/ 460269 h 3178921"/>
              <a:gd name="connsiteX5" fmla="*/ 7640457 w 8174368"/>
              <a:gd name="connsiteY5" fmla="*/ 3123689 h 3178921"/>
              <a:gd name="connsiteX6" fmla="*/ 8174368 w 8174368"/>
              <a:gd name="connsiteY6" fmla="*/ 3123689 h 3178921"/>
              <a:gd name="connsiteX7" fmla="*/ 8174368 w 8174368"/>
              <a:gd name="connsiteY7" fmla="*/ 3178921 h 317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74368" h="3178921">
                <a:moveTo>
                  <a:pt x="0" y="202518"/>
                </a:moveTo>
                <a:lnTo>
                  <a:pt x="0" y="0"/>
                </a:lnTo>
                <a:lnTo>
                  <a:pt x="3534862" y="0"/>
                </a:lnTo>
                <a:lnTo>
                  <a:pt x="3534862" y="460269"/>
                </a:lnTo>
                <a:lnTo>
                  <a:pt x="7640457" y="460269"/>
                </a:lnTo>
                <a:lnTo>
                  <a:pt x="7640457" y="3123689"/>
                </a:lnTo>
                <a:lnTo>
                  <a:pt x="8174368" y="3123689"/>
                </a:lnTo>
                <a:lnTo>
                  <a:pt x="8174368" y="3178921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8383023" y="4762244"/>
            <a:ext cx="552322" cy="3332344"/>
          </a:xfrm>
          <a:custGeom>
            <a:avLst/>
            <a:gdLst>
              <a:gd name="connsiteX0" fmla="*/ 552322 w 552322"/>
              <a:gd name="connsiteY0" fmla="*/ 0 h 3332344"/>
              <a:gd name="connsiteX1" fmla="*/ 552322 w 552322"/>
              <a:gd name="connsiteY1" fmla="*/ 92054 h 3332344"/>
              <a:gd name="connsiteX2" fmla="*/ 0 w 552322"/>
              <a:gd name="connsiteY2" fmla="*/ 92054 h 3332344"/>
              <a:gd name="connsiteX3" fmla="*/ 0 w 552322"/>
              <a:gd name="connsiteY3" fmla="*/ 3264838 h 3332344"/>
              <a:gd name="connsiteX4" fmla="*/ 521637 w 552322"/>
              <a:gd name="connsiteY4" fmla="*/ 3264838 h 3332344"/>
              <a:gd name="connsiteX5" fmla="*/ 521637 w 552322"/>
              <a:gd name="connsiteY5" fmla="*/ 3332344 h 3332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322" h="3332344">
                <a:moveTo>
                  <a:pt x="552322" y="0"/>
                </a:moveTo>
                <a:lnTo>
                  <a:pt x="552322" y="92054"/>
                </a:lnTo>
                <a:lnTo>
                  <a:pt x="0" y="92054"/>
                </a:lnTo>
                <a:lnTo>
                  <a:pt x="0" y="3264838"/>
                </a:lnTo>
                <a:lnTo>
                  <a:pt x="521637" y="3264838"/>
                </a:lnTo>
                <a:lnTo>
                  <a:pt x="521637" y="3332344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9706796" y="8096342"/>
            <a:ext cx="99805" cy="1296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9482058" y="8096342"/>
            <a:ext cx="99805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9023470" y="8074715"/>
            <a:ext cx="458605" cy="17393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8850202" y="8096342"/>
            <a:ext cx="176813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9066710" y="8096342"/>
            <a:ext cx="120765" cy="1296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9297191" y="8096342"/>
            <a:ext cx="90732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9681864" y="7760616"/>
            <a:ext cx="120765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9912345" y="7760616"/>
            <a:ext cx="90732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/>
          <p:cNvSpPr/>
          <p:nvPr/>
        </p:nvSpPr>
        <p:spPr>
          <a:xfrm>
            <a:off x="8567130" y="4768381"/>
            <a:ext cx="589144" cy="3301659"/>
          </a:xfrm>
          <a:custGeom>
            <a:avLst/>
            <a:gdLst>
              <a:gd name="connsiteX0" fmla="*/ 509364 w 589144"/>
              <a:gd name="connsiteY0" fmla="*/ 0 h 3301659"/>
              <a:gd name="connsiteX1" fmla="*/ 509364 w 589144"/>
              <a:gd name="connsiteY1" fmla="*/ 116602 h 3301659"/>
              <a:gd name="connsiteX2" fmla="*/ 0 w 589144"/>
              <a:gd name="connsiteY2" fmla="*/ 116602 h 3301659"/>
              <a:gd name="connsiteX3" fmla="*/ 0 w 589144"/>
              <a:gd name="connsiteY3" fmla="*/ 177971 h 3301659"/>
              <a:gd name="connsiteX4" fmla="*/ 0 w 589144"/>
              <a:gd name="connsiteY4" fmla="*/ 3228016 h 3301659"/>
              <a:gd name="connsiteX5" fmla="*/ 589144 w 589144"/>
              <a:gd name="connsiteY5" fmla="*/ 3228016 h 3301659"/>
              <a:gd name="connsiteX6" fmla="*/ 589144 w 589144"/>
              <a:gd name="connsiteY6" fmla="*/ 3301659 h 330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144" h="3301659">
                <a:moveTo>
                  <a:pt x="509364" y="0"/>
                </a:moveTo>
                <a:lnTo>
                  <a:pt x="509364" y="116602"/>
                </a:lnTo>
                <a:lnTo>
                  <a:pt x="0" y="116602"/>
                </a:lnTo>
                <a:lnTo>
                  <a:pt x="0" y="177971"/>
                </a:lnTo>
                <a:lnTo>
                  <a:pt x="0" y="3228016"/>
                </a:lnTo>
                <a:lnTo>
                  <a:pt x="589144" y="3228016"/>
                </a:lnTo>
                <a:lnTo>
                  <a:pt x="589144" y="3301659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964270" y="7986866"/>
            <a:ext cx="1983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対角成分が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0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の行列なら、成り立つ。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lang="ja-JP" altLang="en-US" sz="800" dirty="0" smtClean="0">
                <a:solidFill>
                  <a:srgbClr val="FF0000"/>
                </a:solidFill>
              </a:rPr>
              <a:t>だから、</a:t>
            </a:r>
            <a:r>
              <a:rPr lang="en-US" altLang="ja-JP" sz="8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ja-JP" altLang="en-US" sz="8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800" dirty="0" smtClean="0">
                <a:solidFill>
                  <a:srgbClr val="FF0000"/>
                </a:solidFill>
              </a:rPr>
              <a:t>から</a:t>
            </a:r>
            <a:r>
              <a:rPr lang="ja-JP" altLang="en-US" sz="800" dirty="0" smtClean="0">
                <a:solidFill>
                  <a:srgbClr val="00B050"/>
                </a:solidFill>
              </a:rPr>
              <a:t>固有値</a:t>
            </a:r>
            <a:r>
              <a:rPr lang="en-US" altLang="ja-JP" sz="800" dirty="0" smtClean="0">
                <a:solidFill>
                  <a:srgbClr val="00B050"/>
                </a:solidFill>
              </a:rPr>
              <a:t>×</a:t>
            </a:r>
            <a:r>
              <a:rPr lang="ja-JP" altLang="en-US" sz="800" dirty="0" smtClean="0">
                <a:solidFill>
                  <a:srgbClr val="00B050"/>
                </a:solidFill>
              </a:rPr>
              <a:t>単位行列</a:t>
            </a:r>
            <a:r>
              <a:rPr lang="ja-JP" altLang="en-US" sz="800" dirty="0" smtClean="0">
                <a:solidFill>
                  <a:srgbClr val="FF0000"/>
                </a:solidFill>
              </a:rPr>
              <a:t>を引く。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cxnSp>
        <p:nvCxnSpPr>
          <p:cNvPr id="13" name="直線コネクタ 12"/>
          <p:cNvCxnSpPr>
            <a:stCxn id="8" idx="5"/>
            <a:endCxn id="9" idx="1"/>
          </p:cNvCxnSpPr>
          <p:nvPr/>
        </p:nvCxnSpPr>
        <p:spPr>
          <a:xfrm>
            <a:off x="9156274" y="7996397"/>
            <a:ext cx="807996" cy="1597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正方形/長方形 183"/>
          <p:cNvSpPr/>
          <p:nvPr/>
        </p:nvSpPr>
        <p:spPr>
          <a:xfrm>
            <a:off x="9486957" y="8460491"/>
            <a:ext cx="99805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9028369" y="8435773"/>
            <a:ext cx="458605" cy="173935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8855101" y="8460491"/>
            <a:ext cx="176813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9071609" y="8460491"/>
            <a:ext cx="120765" cy="1296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9302090" y="8460491"/>
            <a:ext cx="90732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10018333" y="8460491"/>
            <a:ext cx="99805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9726202" y="8460491"/>
            <a:ext cx="176813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9903749" y="8460491"/>
            <a:ext cx="109786" cy="1296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10449416" y="8460491"/>
            <a:ext cx="90732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10629370" y="8460491"/>
            <a:ext cx="99805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10232464" y="8460491"/>
            <a:ext cx="176813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11163557" y="8460491"/>
            <a:ext cx="99805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10871426" y="8460491"/>
            <a:ext cx="176813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11048973" y="8460491"/>
            <a:ext cx="109786" cy="1296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11376514" y="8460491"/>
            <a:ext cx="82484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9156786" y="8908288"/>
            <a:ext cx="99805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8864655" y="8908288"/>
            <a:ext cx="176813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9042202" y="8908288"/>
            <a:ext cx="109786" cy="1296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9595168" y="8908288"/>
            <a:ext cx="82484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9386001" y="8904434"/>
            <a:ext cx="99805" cy="1296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テキスト ボックス 205"/>
          <p:cNvSpPr txBox="1"/>
          <p:nvPr/>
        </p:nvSpPr>
        <p:spPr>
          <a:xfrm>
            <a:off x="10358567" y="2988070"/>
            <a:ext cx="1339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chemeClr val="accent6">
                    <a:lumMod val="75000"/>
                  </a:schemeClr>
                </a:solidFill>
              </a:rPr>
              <a:t>※</a:t>
            </a:r>
            <a:r>
              <a:rPr kumimoji="1" lang="ja-JP" altLang="en-US" sz="700" dirty="0" smtClean="0">
                <a:solidFill>
                  <a:schemeClr val="accent6">
                    <a:lumMod val="75000"/>
                  </a:schemeClr>
                </a:solidFill>
              </a:rPr>
              <a:t>原理的には、</a:t>
            </a:r>
            <a:r>
              <a:rPr kumimoji="1" lang="en-US" altLang="ja-JP" sz="7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kumimoji="1" lang="ja-JP" altLang="en-US" sz="700" dirty="0" smtClean="0">
                <a:solidFill>
                  <a:schemeClr val="accent6">
                    <a:lumMod val="75000"/>
                  </a:schemeClr>
                </a:solidFill>
              </a:rPr>
              <a:t>じゃ無くても</a:t>
            </a:r>
            <a:endParaRPr kumimoji="1" lang="en-US" altLang="ja-JP" sz="7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ja-JP" altLang="en-US" sz="700" dirty="0" smtClean="0">
                <a:solidFill>
                  <a:schemeClr val="accent6">
                    <a:lumMod val="75000"/>
                  </a:schemeClr>
                </a:solidFill>
              </a:rPr>
              <a:t>成り立たせることは可能</a:t>
            </a:r>
            <a:endParaRPr kumimoji="1" lang="ja-JP" altLang="en-US" sz="7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8" name="テキスト ボックス 207"/>
          <p:cNvSpPr txBox="1"/>
          <p:nvPr/>
        </p:nvSpPr>
        <p:spPr>
          <a:xfrm>
            <a:off x="10043345" y="5457514"/>
            <a:ext cx="1339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chemeClr val="accent6">
                    <a:lumMod val="75000"/>
                  </a:schemeClr>
                </a:solidFill>
              </a:rPr>
              <a:t>※</a:t>
            </a:r>
            <a:r>
              <a:rPr kumimoji="1" lang="ja-JP" altLang="en-US" sz="700" dirty="0" smtClean="0">
                <a:solidFill>
                  <a:schemeClr val="accent6">
                    <a:lumMod val="75000"/>
                  </a:schemeClr>
                </a:solidFill>
              </a:rPr>
              <a:t>原理的には、</a:t>
            </a:r>
            <a:r>
              <a:rPr kumimoji="1" lang="en-US" altLang="ja-JP" sz="7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kumimoji="1" lang="ja-JP" altLang="en-US" sz="700" dirty="0" smtClean="0">
                <a:solidFill>
                  <a:schemeClr val="accent6">
                    <a:lumMod val="75000"/>
                  </a:schemeClr>
                </a:solidFill>
              </a:rPr>
              <a:t>じゃ無くても</a:t>
            </a:r>
            <a:endParaRPr kumimoji="1" lang="en-US" altLang="ja-JP" sz="7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ja-JP" altLang="en-US" sz="700" dirty="0" smtClean="0">
                <a:solidFill>
                  <a:schemeClr val="accent6">
                    <a:lumMod val="75000"/>
                  </a:schemeClr>
                </a:solidFill>
              </a:rPr>
              <a:t>成り立たせることは可能</a:t>
            </a:r>
            <a:endParaRPr kumimoji="1" lang="ja-JP" altLang="en-US" sz="7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0" name="正方形/長方形 209"/>
          <p:cNvSpPr/>
          <p:nvPr/>
        </p:nvSpPr>
        <p:spPr>
          <a:xfrm>
            <a:off x="8609281" y="9340932"/>
            <a:ext cx="1283915" cy="782357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10422912" y="9338927"/>
            <a:ext cx="1737338" cy="784362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正方形/長方形 211"/>
          <p:cNvSpPr/>
          <p:nvPr/>
        </p:nvSpPr>
        <p:spPr>
          <a:xfrm>
            <a:off x="9418063" y="9145627"/>
            <a:ext cx="90732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正方形/長方形 212"/>
          <p:cNvSpPr/>
          <p:nvPr/>
        </p:nvSpPr>
        <p:spPr>
          <a:xfrm>
            <a:off x="9907173" y="9143892"/>
            <a:ext cx="597073" cy="1296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正方形/長方形 213"/>
          <p:cNvSpPr/>
          <p:nvPr/>
        </p:nvSpPr>
        <p:spPr>
          <a:xfrm>
            <a:off x="10622312" y="9666308"/>
            <a:ext cx="82484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正方形/長方形 214"/>
          <p:cNvSpPr/>
          <p:nvPr/>
        </p:nvSpPr>
        <p:spPr>
          <a:xfrm>
            <a:off x="10449416" y="9666308"/>
            <a:ext cx="82484" cy="1296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正方形/長方形 215"/>
          <p:cNvSpPr/>
          <p:nvPr/>
        </p:nvSpPr>
        <p:spPr>
          <a:xfrm>
            <a:off x="11203880" y="9361714"/>
            <a:ext cx="82484" cy="1296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正方形/長方形 216"/>
          <p:cNvSpPr/>
          <p:nvPr/>
        </p:nvSpPr>
        <p:spPr>
          <a:xfrm>
            <a:off x="11382606" y="9485542"/>
            <a:ext cx="82484" cy="1296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正方形/長方形 217"/>
          <p:cNvSpPr/>
          <p:nvPr/>
        </p:nvSpPr>
        <p:spPr>
          <a:xfrm>
            <a:off x="11765220" y="9740366"/>
            <a:ext cx="82484" cy="129600"/>
          </a:xfrm>
          <a:prstGeom prst="rect">
            <a:avLst/>
          </a:prstGeom>
          <a:noFill/>
          <a:ln w="63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正方形/長方形 218"/>
          <p:cNvSpPr/>
          <p:nvPr/>
        </p:nvSpPr>
        <p:spPr>
          <a:xfrm>
            <a:off x="11019755" y="9361714"/>
            <a:ext cx="90732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正方形/長方形 219"/>
          <p:cNvSpPr/>
          <p:nvPr/>
        </p:nvSpPr>
        <p:spPr>
          <a:xfrm>
            <a:off x="11198481" y="9485542"/>
            <a:ext cx="90732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正方形/長方形 222"/>
          <p:cNvSpPr/>
          <p:nvPr/>
        </p:nvSpPr>
        <p:spPr>
          <a:xfrm>
            <a:off x="11381292" y="9614772"/>
            <a:ext cx="90732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正方形/長方形 223"/>
          <p:cNvSpPr/>
          <p:nvPr/>
        </p:nvSpPr>
        <p:spPr>
          <a:xfrm>
            <a:off x="11572718" y="9738600"/>
            <a:ext cx="90732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正方形/長方形 224"/>
          <p:cNvSpPr/>
          <p:nvPr/>
        </p:nvSpPr>
        <p:spPr>
          <a:xfrm>
            <a:off x="11766393" y="9868775"/>
            <a:ext cx="90732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正方形/長方形 225"/>
          <p:cNvSpPr/>
          <p:nvPr/>
        </p:nvSpPr>
        <p:spPr>
          <a:xfrm>
            <a:off x="11947368" y="9986250"/>
            <a:ext cx="90732" cy="1296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正方形/長方形 226"/>
          <p:cNvSpPr/>
          <p:nvPr/>
        </p:nvSpPr>
        <p:spPr>
          <a:xfrm>
            <a:off x="9503334" y="10193711"/>
            <a:ext cx="597073" cy="1296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正方形/長方形 227"/>
          <p:cNvSpPr/>
          <p:nvPr/>
        </p:nvSpPr>
        <p:spPr>
          <a:xfrm>
            <a:off x="968660" y="5059395"/>
            <a:ext cx="196364" cy="7920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/>
          <p:cNvSpPr/>
          <p:nvPr/>
        </p:nvSpPr>
        <p:spPr>
          <a:xfrm>
            <a:off x="1416958" y="4980717"/>
            <a:ext cx="196364" cy="10260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正方形/長方形 229"/>
          <p:cNvSpPr/>
          <p:nvPr/>
        </p:nvSpPr>
        <p:spPr>
          <a:xfrm>
            <a:off x="1859541" y="4987570"/>
            <a:ext cx="196364" cy="10260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正方形/長方形 230"/>
          <p:cNvSpPr/>
          <p:nvPr/>
        </p:nvSpPr>
        <p:spPr>
          <a:xfrm>
            <a:off x="5233968" y="5288450"/>
            <a:ext cx="196364" cy="7920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正方形/長方形 231"/>
          <p:cNvSpPr/>
          <p:nvPr/>
        </p:nvSpPr>
        <p:spPr>
          <a:xfrm>
            <a:off x="5682266" y="5209772"/>
            <a:ext cx="196364" cy="10260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正方形/長方形 232"/>
          <p:cNvSpPr/>
          <p:nvPr/>
        </p:nvSpPr>
        <p:spPr>
          <a:xfrm>
            <a:off x="6124849" y="5216625"/>
            <a:ext cx="196364" cy="10260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正方形/長方形 233"/>
          <p:cNvSpPr/>
          <p:nvPr/>
        </p:nvSpPr>
        <p:spPr>
          <a:xfrm>
            <a:off x="5245394" y="733528"/>
            <a:ext cx="196364" cy="7920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正方形/長方形 234"/>
          <p:cNvSpPr/>
          <p:nvPr/>
        </p:nvSpPr>
        <p:spPr>
          <a:xfrm>
            <a:off x="5693692" y="631035"/>
            <a:ext cx="196364" cy="10260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正方形/長方形 235"/>
          <p:cNvSpPr/>
          <p:nvPr/>
        </p:nvSpPr>
        <p:spPr>
          <a:xfrm>
            <a:off x="6136275" y="633125"/>
            <a:ext cx="196364" cy="10260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正方形/長方形 236"/>
          <p:cNvSpPr/>
          <p:nvPr/>
        </p:nvSpPr>
        <p:spPr>
          <a:xfrm>
            <a:off x="3918719" y="3219606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正方形/長方形 237"/>
          <p:cNvSpPr/>
          <p:nvPr/>
        </p:nvSpPr>
        <p:spPr>
          <a:xfrm>
            <a:off x="1221240" y="2658036"/>
            <a:ext cx="99805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正方形/長方形 238"/>
          <p:cNvSpPr/>
          <p:nvPr/>
        </p:nvSpPr>
        <p:spPr>
          <a:xfrm>
            <a:off x="639830" y="2516254"/>
            <a:ext cx="618612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正方形/長方形 239"/>
          <p:cNvSpPr/>
          <p:nvPr/>
        </p:nvSpPr>
        <p:spPr>
          <a:xfrm>
            <a:off x="2212702" y="2658036"/>
            <a:ext cx="122389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正方形/長方形 240"/>
          <p:cNvSpPr/>
          <p:nvPr/>
        </p:nvSpPr>
        <p:spPr>
          <a:xfrm>
            <a:off x="405314" y="2942799"/>
            <a:ext cx="122389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正方形/長方形 241"/>
          <p:cNvSpPr/>
          <p:nvPr/>
        </p:nvSpPr>
        <p:spPr>
          <a:xfrm>
            <a:off x="638728" y="2942799"/>
            <a:ext cx="91953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正方形/長方形 242"/>
          <p:cNvSpPr/>
          <p:nvPr/>
        </p:nvSpPr>
        <p:spPr>
          <a:xfrm>
            <a:off x="2148807" y="2810404"/>
            <a:ext cx="91953" cy="1188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正方形/長方形 243"/>
          <p:cNvSpPr/>
          <p:nvPr/>
        </p:nvSpPr>
        <p:spPr>
          <a:xfrm>
            <a:off x="10033881" y="7403507"/>
            <a:ext cx="99805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正方形/長方形 244"/>
          <p:cNvSpPr/>
          <p:nvPr/>
        </p:nvSpPr>
        <p:spPr>
          <a:xfrm>
            <a:off x="9741750" y="7403507"/>
            <a:ext cx="176813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正方形/長方形 245"/>
          <p:cNvSpPr/>
          <p:nvPr/>
        </p:nvSpPr>
        <p:spPr>
          <a:xfrm>
            <a:off x="9919297" y="7403507"/>
            <a:ext cx="109786" cy="1296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正方形/長方形 246"/>
          <p:cNvSpPr/>
          <p:nvPr/>
        </p:nvSpPr>
        <p:spPr>
          <a:xfrm>
            <a:off x="10275414" y="7403507"/>
            <a:ext cx="82484" cy="1296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正方形/長方形 247"/>
          <p:cNvSpPr/>
          <p:nvPr/>
        </p:nvSpPr>
        <p:spPr>
          <a:xfrm>
            <a:off x="11234183" y="1454448"/>
            <a:ext cx="926067" cy="17479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/>
          <p:cNvSpPr/>
          <p:nvPr/>
        </p:nvSpPr>
        <p:spPr>
          <a:xfrm>
            <a:off x="9769781" y="7893025"/>
            <a:ext cx="99805" cy="1296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フリーフォーム 250"/>
          <p:cNvSpPr/>
          <p:nvPr/>
        </p:nvSpPr>
        <p:spPr>
          <a:xfrm>
            <a:off x="9874250" y="1536700"/>
            <a:ext cx="2381250" cy="6470650"/>
          </a:xfrm>
          <a:custGeom>
            <a:avLst/>
            <a:gdLst>
              <a:gd name="connsiteX0" fmla="*/ 0 w 2381250"/>
              <a:gd name="connsiteY0" fmla="*/ 6470650 h 6470650"/>
              <a:gd name="connsiteX1" fmla="*/ 2381250 w 2381250"/>
              <a:gd name="connsiteY1" fmla="*/ 6470650 h 6470650"/>
              <a:gd name="connsiteX2" fmla="*/ 2381250 w 2381250"/>
              <a:gd name="connsiteY2" fmla="*/ 0 h 6470650"/>
              <a:gd name="connsiteX3" fmla="*/ 2305050 w 2381250"/>
              <a:gd name="connsiteY3" fmla="*/ 0 h 647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250" h="6470650">
                <a:moveTo>
                  <a:pt x="0" y="6470650"/>
                </a:moveTo>
                <a:lnTo>
                  <a:pt x="2381250" y="6470650"/>
                </a:lnTo>
                <a:lnTo>
                  <a:pt x="2381250" y="0"/>
                </a:lnTo>
                <a:lnTo>
                  <a:pt x="2305050" y="0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テキスト ボックス 251"/>
          <p:cNvSpPr txBox="1"/>
          <p:nvPr/>
        </p:nvSpPr>
        <p:spPr>
          <a:xfrm>
            <a:off x="10933188" y="1646451"/>
            <a:ext cx="13196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7030A0"/>
                </a:solidFill>
              </a:rPr>
              <a:t>これがうまい</a:t>
            </a:r>
            <a:r>
              <a:rPr kumimoji="1" lang="en-US" altLang="ja-JP" sz="9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ja-JP" altLang="en-US" sz="900" dirty="0" smtClean="0">
                <a:solidFill>
                  <a:srgbClr val="7030A0"/>
                </a:solidFill>
              </a:rPr>
              <a:t>の選び方</a:t>
            </a:r>
            <a:endParaRPr kumimoji="1" lang="ja-JP" altLang="en-US" sz="9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/>
              <p:cNvSpPr txBox="1"/>
              <p:nvPr/>
            </p:nvSpPr>
            <p:spPr>
              <a:xfrm>
                <a:off x="11051077" y="8617934"/>
                <a:ext cx="54149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𝐴𝑄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253" name="テキスト ボックス 2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077" y="8617934"/>
                <a:ext cx="541494" cy="123111"/>
              </a:xfrm>
              <a:prstGeom prst="rect">
                <a:avLst/>
              </a:prstGeom>
              <a:blipFill rotWithShape="0">
                <a:blip r:embed="rId10"/>
                <a:stretch>
                  <a:fillRect l="-4494" t="-5000" r="-5618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正方形/長方形 254"/>
          <p:cNvSpPr/>
          <p:nvPr/>
        </p:nvSpPr>
        <p:spPr>
          <a:xfrm>
            <a:off x="11246728" y="8619611"/>
            <a:ext cx="194494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/>
          <p:cNvSpPr/>
          <p:nvPr/>
        </p:nvSpPr>
        <p:spPr>
          <a:xfrm>
            <a:off x="11514509" y="8619611"/>
            <a:ext cx="9073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/>
          <p:cNvSpPr/>
          <p:nvPr/>
        </p:nvSpPr>
        <p:spPr>
          <a:xfrm>
            <a:off x="11442979" y="8619611"/>
            <a:ext cx="68168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/>
          <p:cNvSpPr/>
          <p:nvPr/>
        </p:nvSpPr>
        <p:spPr>
          <a:xfrm>
            <a:off x="11058171" y="8624703"/>
            <a:ext cx="90732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2884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直線矢印コネクタ 181"/>
          <p:cNvCxnSpPr>
            <a:cxnSpLocks/>
          </p:cNvCxnSpPr>
          <p:nvPr/>
        </p:nvCxnSpPr>
        <p:spPr>
          <a:xfrm rot="4380000" flipV="1">
            <a:off x="3664478" y="5732883"/>
            <a:ext cx="290678" cy="48070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68920" b="-543"/>
          <a:stretch/>
        </p:blipFill>
        <p:spPr>
          <a:xfrm>
            <a:off x="0" y="0"/>
            <a:ext cx="3968858" cy="101599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365129" y="726204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001098" y="726204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3698930" y="168991"/>
            <a:ext cx="74985" cy="1188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773915" y="168991"/>
            <a:ext cx="7498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516153" y="168991"/>
            <a:ext cx="176813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958797" y="168991"/>
            <a:ext cx="90732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82047" y="726204"/>
            <a:ext cx="74985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24285" y="726204"/>
            <a:ext cx="176813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344713" y="726204"/>
            <a:ext cx="194494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12494" y="726204"/>
            <a:ext cx="90732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540964" y="726204"/>
            <a:ext cx="68168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627795" y="726204"/>
            <a:ext cx="194494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160140" y="726204"/>
            <a:ext cx="90732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54976" y="314248"/>
            <a:ext cx="985668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807624" y="726204"/>
            <a:ext cx="90732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86242" y="726204"/>
            <a:ext cx="590054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90620" y="596199"/>
            <a:ext cx="590054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7819" y="596199"/>
            <a:ext cx="194494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95600" y="596199"/>
            <a:ext cx="90732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24070" y="596199"/>
            <a:ext cx="68168" cy="118800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90730" y="596199"/>
            <a:ext cx="90732" cy="118800"/>
          </a:xfrm>
          <a:prstGeom prst="rect">
            <a:avLst/>
          </a:prstGeom>
          <a:noFill/>
          <a:ln w="6350">
            <a:solidFill>
              <a:srgbClr val="00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65871" y="726204"/>
            <a:ext cx="194494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445557" y="726204"/>
            <a:ext cx="90732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54976" y="735567"/>
            <a:ext cx="90732" cy="118800"/>
          </a:xfrm>
          <a:prstGeom prst="rect">
            <a:avLst/>
          </a:prstGeom>
          <a:noFill/>
          <a:ln w="63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71754" y="735567"/>
            <a:ext cx="82484" cy="118800"/>
          </a:xfrm>
          <a:prstGeom prst="rect">
            <a:avLst/>
          </a:prstGeom>
          <a:noFill/>
          <a:ln w="6350">
            <a:solidFill>
              <a:srgbClr val="CC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5957" y="735567"/>
            <a:ext cx="90732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588453" y="447597"/>
            <a:ext cx="90732" cy="118800"/>
          </a:xfrm>
          <a:prstGeom prst="rect">
            <a:avLst/>
          </a:prstGeom>
          <a:noFill/>
          <a:ln w="63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811441" y="702171"/>
            <a:ext cx="359429" cy="177431"/>
          </a:xfrm>
          <a:prstGeom prst="rect">
            <a:avLst/>
          </a:prstGeom>
          <a:noFill/>
          <a:ln w="63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6" name="グループ化 85"/>
          <p:cNvGrpSpPr/>
          <p:nvPr/>
        </p:nvGrpSpPr>
        <p:grpSpPr>
          <a:xfrm>
            <a:off x="443021" y="1068969"/>
            <a:ext cx="3351585" cy="1858965"/>
            <a:chOff x="458224" y="1544407"/>
            <a:chExt cx="3351585" cy="1858965"/>
          </a:xfrm>
        </p:grpSpPr>
        <p:sp>
          <p:nvSpPr>
            <p:cNvPr id="34" name="円/楕円 33"/>
            <p:cNvSpPr/>
            <p:nvPr/>
          </p:nvSpPr>
          <p:spPr>
            <a:xfrm>
              <a:off x="540152" y="2335042"/>
              <a:ext cx="495029" cy="49502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1338398" y="2335767"/>
              <a:ext cx="495029" cy="49502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2213593" y="2030648"/>
              <a:ext cx="325587" cy="1111355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37" name="直線矢印コネクタ 36"/>
            <p:cNvCxnSpPr>
              <a:cxnSpLocks noChangeAspect="1"/>
            </p:cNvCxnSpPr>
            <p:nvPr/>
          </p:nvCxnSpPr>
          <p:spPr>
            <a:xfrm rot="600000" flipV="1">
              <a:off x="807590" y="2387376"/>
              <a:ext cx="132788" cy="20405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>
              <a:stCxn id="34" idx="2"/>
              <a:endCxn id="34" idx="6"/>
            </p:cNvCxnSpPr>
            <p:nvPr/>
          </p:nvCxnSpPr>
          <p:spPr>
            <a:xfrm>
              <a:off x="458224" y="2582557"/>
              <a:ext cx="6588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34" idx="4"/>
              <a:endCxn id="34" idx="0"/>
            </p:cNvCxnSpPr>
            <p:nvPr/>
          </p:nvCxnSpPr>
          <p:spPr>
            <a:xfrm flipV="1">
              <a:off x="787667" y="2253114"/>
              <a:ext cx="0" cy="658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>
              <a:stCxn id="35" idx="2"/>
              <a:endCxn id="35" idx="6"/>
            </p:cNvCxnSpPr>
            <p:nvPr/>
          </p:nvCxnSpPr>
          <p:spPr>
            <a:xfrm>
              <a:off x="1256470" y="2583282"/>
              <a:ext cx="6588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>
              <a:stCxn id="35" idx="4"/>
              <a:endCxn id="35" idx="0"/>
            </p:cNvCxnSpPr>
            <p:nvPr/>
          </p:nvCxnSpPr>
          <p:spPr>
            <a:xfrm flipV="1">
              <a:off x="1585913" y="2253839"/>
              <a:ext cx="0" cy="658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>
              <a:stCxn id="36" idx="4"/>
              <a:endCxn id="36" idx="0"/>
            </p:cNvCxnSpPr>
            <p:nvPr/>
          </p:nvCxnSpPr>
          <p:spPr>
            <a:xfrm flipV="1">
              <a:off x="2376387" y="1975080"/>
              <a:ext cx="0" cy="1222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>
              <a:stCxn id="36" idx="2"/>
              <a:endCxn id="36" idx="6"/>
            </p:cNvCxnSpPr>
            <p:nvPr/>
          </p:nvCxnSpPr>
          <p:spPr>
            <a:xfrm>
              <a:off x="2059147" y="2586326"/>
              <a:ext cx="6344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>
              <a:cxnSpLocks/>
              <a:endCxn id="35" idx="0"/>
            </p:cNvCxnSpPr>
            <p:nvPr/>
          </p:nvCxnSpPr>
          <p:spPr>
            <a:xfrm flipV="1">
              <a:off x="1582260" y="2335767"/>
              <a:ext cx="3653" cy="2505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/>
            <p:cNvCxnSpPr>
              <a:cxnSpLocks/>
              <a:endCxn id="35" idx="6"/>
            </p:cNvCxnSpPr>
            <p:nvPr/>
          </p:nvCxnSpPr>
          <p:spPr>
            <a:xfrm>
              <a:off x="1585911" y="2579293"/>
              <a:ext cx="247516" cy="39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  <a:endCxn id="36" idx="0"/>
            </p:cNvCxnSpPr>
            <p:nvPr/>
          </p:nvCxnSpPr>
          <p:spPr>
            <a:xfrm flipH="1" flipV="1">
              <a:off x="2376387" y="2030648"/>
              <a:ext cx="1180" cy="54864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/>
            <p:cNvCxnSpPr>
              <a:cxnSpLocks/>
            </p:cNvCxnSpPr>
            <p:nvPr/>
          </p:nvCxnSpPr>
          <p:spPr>
            <a:xfrm>
              <a:off x="2370241" y="2583583"/>
              <a:ext cx="173702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3048363" y="2586325"/>
              <a:ext cx="6344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3365602" y="2234261"/>
              <a:ext cx="0" cy="6900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/>
            <p:cNvSpPr txBox="1"/>
            <p:nvPr/>
          </p:nvSpPr>
          <p:spPr>
            <a:xfrm>
              <a:off x="1056212" y="3203317"/>
              <a:ext cx="23399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700" dirty="0" smtClean="0">
                  <a:solidFill>
                    <a:srgbClr val="00B0F0"/>
                  </a:solidFill>
                </a:rPr>
                <a:t>入出力</a:t>
              </a:r>
              <a:r>
                <a:rPr lang="ja-JP" altLang="en-US" sz="700" dirty="0" smtClean="0"/>
                <a:t>で</a:t>
              </a:r>
              <a:r>
                <a:rPr kumimoji="1" lang="ja-JP" altLang="en-US" sz="700" dirty="0" smtClean="0"/>
                <a:t>軸の</a:t>
              </a:r>
              <a:r>
                <a:rPr kumimoji="1" lang="ja-JP" altLang="en-US" sz="700" b="1" dirty="0" smtClean="0">
                  <a:solidFill>
                    <a:srgbClr val="FF0000"/>
                  </a:solidFill>
                </a:rPr>
                <a:t>方向が維持されて</a:t>
              </a:r>
              <a:r>
                <a:rPr kumimoji="1" lang="ja-JP" altLang="en-US" sz="700" b="1" dirty="0" smtClean="0">
                  <a:solidFill>
                    <a:srgbClr val="FF0000"/>
                  </a:solidFill>
                </a:rPr>
                <a:t>いる</a:t>
              </a:r>
              <a:endParaRPr kumimoji="1" lang="ja-JP" altLang="en-US" sz="7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524809" y="1544407"/>
              <a:ext cx="10524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000" dirty="0" smtClean="0">
                  <a:solidFill>
                    <a:srgbClr val="00B050"/>
                  </a:solidFill>
                </a:rPr>
                <a:t>固有値</a:t>
              </a:r>
              <a:r>
                <a:rPr kumimoji="1" lang="ja-JP" altLang="en-US" sz="1000" dirty="0" smtClean="0">
                  <a:solidFill>
                    <a:srgbClr val="FF0000"/>
                  </a:solidFill>
                </a:rPr>
                <a:t>重解なし</a:t>
              </a:r>
              <a:endParaRPr kumimoji="1" lang="ja-JP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58" name="円弧 57"/>
            <p:cNvSpPr/>
            <p:nvPr/>
          </p:nvSpPr>
          <p:spPr>
            <a:xfrm rot="18943618">
              <a:off x="951891" y="2226077"/>
              <a:ext cx="484076" cy="484076"/>
            </a:xfrm>
            <a:prstGeom prst="arc">
              <a:avLst/>
            </a:prstGeom>
            <a:ln>
              <a:solidFill>
                <a:srgbClr val="00B0F0"/>
              </a:solidFill>
              <a:prstDash val="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テキスト ボックス 58"/>
                <p:cNvSpPr txBox="1"/>
                <p:nvPr/>
              </p:nvSpPr>
              <p:spPr>
                <a:xfrm>
                  <a:off x="1027698" y="2041583"/>
                  <a:ext cx="389027" cy="1410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9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9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kumimoji="1" lang="en-US" altLang="ja-JP" sz="9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9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59" name="テキスト ボックス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698" y="2041583"/>
                  <a:ext cx="389027" cy="14100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フリーフォーム 59"/>
            <p:cNvSpPr/>
            <p:nvPr/>
          </p:nvSpPr>
          <p:spPr>
            <a:xfrm>
              <a:off x="947804" y="1878674"/>
              <a:ext cx="2246050" cy="150921"/>
            </a:xfrm>
            <a:custGeom>
              <a:avLst/>
              <a:gdLst>
                <a:gd name="connsiteX0" fmla="*/ 0 w 2246050"/>
                <a:gd name="connsiteY0" fmla="*/ 150921 h 150921"/>
                <a:gd name="connsiteX1" fmla="*/ 1127464 w 2246050"/>
                <a:gd name="connsiteY1" fmla="*/ 0 h 150921"/>
                <a:gd name="connsiteX2" fmla="*/ 2246050 w 2246050"/>
                <a:gd name="connsiteY2" fmla="*/ 150921 h 15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6050" h="150921">
                  <a:moveTo>
                    <a:pt x="0" y="150921"/>
                  </a:moveTo>
                  <a:cubicBezTo>
                    <a:pt x="376561" y="75460"/>
                    <a:pt x="753122" y="0"/>
                    <a:pt x="1127464" y="0"/>
                  </a:cubicBezTo>
                  <a:cubicBezTo>
                    <a:pt x="1501806" y="0"/>
                    <a:pt x="1873928" y="75460"/>
                    <a:pt x="2246050" y="150921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テキスト ボックス 60"/>
                <p:cNvSpPr txBox="1"/>
                <p:nvPr/>
              </p:nvSpPr>
              <p:spPr>
                <a:xfrm>
                  <a:off x="1766390" y="1647271"/>
                  <a:ext cx="690702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ja-JP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11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m:rPr>
                            <m:sty m:val="p"/>
                          </m:rPr>
                          <a:rPr kumimoji="1" lang="el-GR" altLang="ja-JP" sz="1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kumimoji="1" lang="el-GR" altLang="ja-JP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11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kumimoji="1" lang="en-US" altLang="ja-JP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100" dirty="0"/>
                </a:p>
              </p:txBody>
            </p:sp>
          </mc:Choice>
          <mc:Fallback>
            <p:sp>
              <p:nvSpPr>
                <p:cNvPr id="61" name="テキスト ボックス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390" y="1647271"/>
                  <a:ext cx="690702" cy="1692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386" r="-1754" b="-71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円弧 61"/>
            <p:cNvSpPr/>
            <p:nvPr/>
          </p:nvSpPr>
          <p:spPr>
            <a:xfrm rot="18943618" flipH="1" flipV="1">
              <a:off x="951891" y="2417931"/>
              <a:ext cx="484076" cy="484076"/>
            </a:xfrm>
            <a:prstGeom prst="arc">
              <a:avLst/>
            </a:prstGeom>
            <a:ln>
              <a:solidFill>
                <a:srgbClr val="00B0F0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テキスト ボックス 62"/>
                <p:cNvSpPr txBox="1"/>
                <p:nvPr/>
              </p:nvSpPr>
              <p:spPr>
                <a:xfrm>
                  <a:off x="976982" y="2957845"/>
                  <a:ext cx="389027" cy="1410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9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kumimoji="1" lang="ja-JP" altLang="en-US" sz="9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63" name="テキスト ボックス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82" y="2957845"/>
                  <a:ext cx="389027" cy="14100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円弧 63"/>
            <p:cNvSpPr/>
            <p:nvPr/>
          </p:nvSpPr>
          <p:spPr>
            <a:xfrm rot="18943618">
              <a:off x="2656317" y="2226077"/>
              <a:ext cx="484076" cy="484076"/>
            </a:xfrm>
            <a:prstGeom prst="arc">
              <a:avLst/>
            </a:prstGeom>
            <a:ln>
              <a:solidFill>
                <a:srgbClr val="00B0F0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テキスト ボックス 64"/>
                <p:cNvSpPr txBox="1"/>
                <p:nvPr/>
              </p:nvSpPr>
              <p:spPr>
                <a:xfrm>
                  <a:off x="2839323" y="2059349"/>
                  <a:ext cx="147091" cy="1410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9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kumimoji="1" lang="ja-JP" altLang="en-US" sz="9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65" name="テキスト ボックス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323" y="2059349"/>
                  <a:ext cx="147091" cy="1410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円弧 65"/>
            <p:cNvSpPr/>
            <p:nvPr/>
          </p:nvSpPr>
          <p:spPr>
            <a:xfrm rot="18943618">
              <a:off x="1752609" y="2197275"/>
              <a:ext cx="484076" cy="484076"/>
            </a:xfrm>
            <a:prstGeom prst="arc">
              <a:avLst/>
            </a:prstGeom>
            <a:ln>
              <a:solidFill>
                <a:srgbClr val="00B050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テキスト ボックス 66"/>
                <p:cNvSpPr txBox="1"/>
                <p:nvPr/>
              </p:nvSpPr>
              <p:spPr>
                <a:xfrm>
                  <a:off x="1930427" y="2001463"/>
                  <a:ext cx="11702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ja-JP" sz="1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kumimoji="1" lang="ja-JP" altLang="en-US" sz="1100" dirty="0"/>
                </a:p>
              </p:txBody>
            </p:sp>
          </mc:Choice>
          <mc:Fallback>
            <p:sp>
              <p:nvSpPr>
                <p:cNvPr id="67" name="テキスト ボックス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427" y="2001463"/>
                  <a:ext cx="117020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6316" r="-31579" b="-71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テキスト ボックス 67"/>
                <p:cNvSpPr txBox="1"/>
                <p:nvPr/>
              </p:nvSpPr>
              <p:spPr>
                <a:xfrm>
                  <a:off x="945605" y="2300203"/>
                  <a:ext cx="21083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68" name="テキスト ボックス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605" y="2300203"/>
                  <a:ext cx="210835" cy="12311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テキスト ボックス 68"/>
                <p:cNvSpPr txBox="1"/>
                <p:nvPr/>
              </p:nvSpPr>
              <p:spPr>
                <a:xfrm>
                  <a:off x="993505" y="2586325"/>
                  <a:ext cx="21083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69" name="テキスト ボックス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505" y="2586325"/>
                  <a:ext cx="210835" cy="12311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テキスト ボックス 69"/>
                <p:cNvSpPr txBox="1"/>
                <p:nvPr/>
              </p:nvSpPr>
              <p:spPr>
                <a:xfrm>
                  <a:off x="3503898" y="2002738"/>
                  <a:ext cx="27686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70" name="テキスト ボックス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3898" y="2002738"/>
                  <a:ext cx="276868" cy="12311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テキスト ボックス 70"/>
                <p:cNvSpPr txBox="1"/>
                <p:nvPr/>
              </p:nvSpPr>
              <p:spPr>
                <a:xfrm>
                  <a:off x="3447210" y="2578825"/>
                  <a:ext cx="36259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71" name="テキスト ボックス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7210" y="2578825"/>
                  <a:ext cx="362599" cy="12311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テキスト ボックス 71"/>
                <p:cNvSpPr txBox="1"/>
                <p:nvPr/>
              </p:nvSpPr>
              <p:spPr>
                <a:xfrm>
                  <a:off x="2531678" y="2446051"/>
                  <a:ext cx="1957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72" name="テキスト ボックス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1678" y="2446051"/>
                  <a:ext cx="195778" cy="12311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テキスト ボックス 72"/>
                <p:cNvSpPr txBox="1"/>
                <p:nvPr/>
              </p:nvSpPr>
              <p:spPr>
                <a:xfrm>
                  <a:off x="2435687" y="2002809"/>
                  <a:ext cx="1957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73" name="テキスト ボックス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687" y="2002809"/>
                  <a:ext cx="195778" cy="12311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線矢印コネクタ 37"/>
            <p:cNvCxnSpPr/>
            <p:nvPr/>
          </p:nvCxnSpPr>
          <p:spPr>
            <a:xfrm rot="-1860000">
              <a:off x="824516" y="2526217"/>
              <a:ext cx="171597" cy="17023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>
              <a:cxnSpLocks/>
            </p:cNvCxnSpPr>
            <p:nvPr/>
          </p:nvCxnSpPr>
          <p:spPr>
            <a:xfrm rot="600000" flipV="1">
              <a:off x="3405130" y="2133474"/>
              <a:ext cx="290678" cy="480709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/>
            <p:cNvCxnSpPr>
              <a:cxnSpLocks/>
            </p:cNvCxnSpPr>
            <p:nvPr/>
          </p:nvCxnSpPr>
          <p:spPr>
            <a:xfrm rot="780000">
              <a:off x="3363374" y="2608040"/>
              <a:ext cx="173702" cy="0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円/楕円 79"/>
            <p:cNvSpPr/>
            <p:nvPr/>
          </p:nvSpPr>
          <p:spPr>
            <a:xfrm>
              <a:off x="3118085" y="2340035"/>
              <a:ext cx="495029" cy="49502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84"/>
            <p:cNvSpPr txBox="1"/>
            <p:nvPr/>
          </p:nvSpPr>
          <p:spPr>
            <a:xfrm>
              <a:off x="1419905" y="1952889"/>
              <a:ext cx="363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00" dirty="0" smtClean="0"/>
                <a:t>標準</a:t>
              </a:r>
              <a:endParaRPr kumimoji="1" lang="en-US" altLang="ja-JP" sz="700" dirty="0" smtClean="0"/>
            </a:p>
            <a:p>
              <a:r>
                <a:rPr kumimoji="1" lang="ja-JP" altLang="en-US" sz="700" dirty="0" smtClean="0"/>
                <a:t>基底</a:t>
              </a:r>
              <a:endParaRPr kumimoji="1" lang="ja-JP" altLang="en-US" sz="700" dirty="0"/>
            </a:p>
          </p:txBody>
        </p:sp>
      </p:grpSp>
      <p:grpSp>
        <p:nvGrpSpPr>
          <p:cNvPr id="131" name="グループ化 130"/>
          <p:cNvGrpSpPr/>
          <p:nvPr/>
        </p:nvGrpSpPr>
        <p:grpSpPr>
          <a:xfrm>
            <a:off x="443918" y="2988237"/>
            <a:ext cx="3329997" cy="1879877"/>
            <a:chOff x="446956" y="3342821"/>
            <a:chExt cx="3329997" cy="1879877"/>
          </a:xfrm>
        </p:grpSpPr>
        <p:sp>
          <p:nvSpPr>
            <p:cNvPr id="88" name="円/楕円 87"/>
            <p:cNvSpPr/>
            <p:nvPr/>
          </p:nvSpPr>
          <p:spPr>
            <a:xfrm>
              <a:off x="536339" y="4154368"/>
              <a:ext cx="495029" cy="49502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89" name="円/楕円 88"/>
            <p:cNvSpPr/>
            <p:nvPr/>
          </p:nvSpPr>
          <p:spPr>
            <a:xfrm>
              <a:off x="1334585" y="4155093"/>
              <a:ext cx="495029" cy="49502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91" name="直線矢印コネクタ 90"/>
            <p:cNvCxnSpPr>
              <a:cxnSpLocks noChangeAspect="1"/>
            </p:cNvCxnSpPr>
            <p:nvPr/>
          </p:nvCxnSpPr>
          <p:spPr>
            <a:xfrm rot="600000" flipV="1">
              <a:off x="803777" y="4206702"/>
              <a:ext cx="132788" cy="204056"/>
            </a:xfrm>
            <a:prstGeom prst="straightConnector1">
              <a:avLst/>
            </a:prstGeom>
            <a:ln w="12700">
              <a:solidFill>
                <a:srgbClr val="CC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>
              <a:stCxn id="88" idx="2"/>
              <a:endCxn id="88" idx="6"/>
            </p:cNvCxnSpPr>
            <p:nvPr/>
          </p:nvCxnSpPr>
          <p:spPr>
            <a:xfrm>
              <a:off x="454411" y="4401883"/>
              <a:ext cx="6588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>
              <a:stCxn id="88" idx="4"/>
              <a:endCxn id="88" idx="0"/>
            </p:cNvCxnSpPr>
            <p:nvPr/>
          </p:nvCxnSpPr>
          <p:spPr>
            <a:xfrm flipV="1">
              <a:off x="783854" y="4072440"/>
              <a:ext cx="0" cy="658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/>
            <p:cNvCxnSpPr>
              <a:stCxn id="89" idx="2"/>
              <a:endCxn id="89" idx="6"/>
            </p:cNvCxnSpPr>
            <p:nvPr/>
          </p:nvCxnSpPr>
          <p:spPr>
            <a:xfrm>
              <a:off x="1252657" y="4402608"/>
              <a:ext cx="6588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>
              <a:stCxn id="89" idx="4"/>
              <a:endCxn id="89" idx="0"/>
            </p:cNvCxnSpPr>
            <p:nvPr/>
          </p:nvCxnSpPr>
          <p:spPr>
            <a:xfrm flipV="1">
              <a:off x="1582100" y="4073165"/>
              <a:ext cx="0" cy="658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 flipV="1">
              <a:off x="2372574" y="3794406"/>
              <a:ext cx="0" cy="1222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/>
            <p:cNvCxnSpPr/>
            <p:nvPr/>
          </p:nvCxnSpPr>
          <p:spPr>
            <a:xfrm>
              <a:off x="2055334" y="4405652"/>
              <a:ext cx="6344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/>
            <p:cNvCxnSpPr>
              <a:cxnSpLocks/>
              <a:endCxn id="89" idx="0"/>
            </p:cNvCxnSpPr>
            <p:nvPr/>
          </p:nvCxnSpPr>
          <p:spPr>
            <a:xfrm flipV="1">
              <a:off x="1578447" y="4155093"/>
              <a:ext cx="3653" cy="2505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/>
            <p:cNvCxnSpPr>
              <a:cxnSpLocks/>
            </p:cNvCxnSpPr>
            <p:nvPr/>
          </p:nvCxnSpPr>
          <p:spPr>
            <a:xfrm flipH="1" flipV="1">
              <a:off x="2372574" y="3849974"/>
              <a:ext cx="1180" cy="54864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/>
            <p:cNvCxnSpPr/>
            <p:nvPr/>
          </p:nvCxnSpPr>
          <p:spPr>
            <a:xfrm>
              <a:off x="3044550" y="4405651"/>
              <a:ext cx="63447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/>
            <p:cNvCxnSpPr/>
            <p:nvPr/>
          </p:nvCxnSpPr>
          <p:spPr>
            <a:xfrm flipV="1">
              <a:off x="3361789" y="4053587"/>
              <a:ext cx="0" cy="6900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テキスト ボックス 103"/>
            <p:cNvSpPr txBox="1"/>
            <p:nvPr/>
          </p:nvSpPr>
          <p:spPr>
            <a:xfrm>
              <a:off x="1052399" y="5022643"/>
              <a:ext cx="23399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700" dirty="0" smtClean="0">
                  <a:solidFill>
                    <a:srgbClr val="CC00FF"/>
                  </a:solidFill>
                </a:rPr>
                <a:t>入出力</a:t>
              </a:r>
              <a:r>
                <a:rPr lang="ja-JP" altLang="en-US" sz="700" dirty="0" smtClean="0"/>
                <a:t>で</a:t>
              </a:r>
              <a:r>
                <a:rPr kumimoji="1" lang="ja-JP" altLang="en-US" sz="700" dirty="0" smtClean="0"/>
                <a:t>軸の</a:t>
              </a:r>
              <a:r>
                <a:rPr kumimoji="1" lang="ja-JP" altLang="en-US" sz="700" b="1" dirty="0" smtClean="0">
                  <a:solidFill>
                    <a:srgbClr val="FF0000"/>
                  </a:solidFill>
                </a:rPr>
                <a:t>方向が維持されて</a:t>
              </a:r>
              <a:r>
                <a:rPr kumimoji="1" lang="ja-JP" altLang="en-US" sz="700" b="1" dirty="0" smtClean="0">
                  <a:solidFill>
                    <a:srgbClr val="FF0000"/>
                  </a:solidFill>
                </a:rPr>
                <a:t>いる</a:t>
              </a:r>
              <a:endParaRPr kumimoji="1" lang="ja-JP" alt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テキスト ボックス 104"/>
                <p:cNvSpPr txBox="1"/>
                <p:nvPr/>
              </p:nvSpPr>
              <p:spPr>
                <a:xfrm>
                  <a:off x="446956" y="3342821"/>
                  <a:ext cx="10524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000" dirty="0" smtClean="0">
                      <a:solidFill>
                        <a:srgbClr val="00B050"/>
                      </a:solidFill>
                    </a:rPr>
                    <a:t>固有値</a:t>
                  </a:r>
                  <a:r>
                    <a:rPr kumimoji="1" lang="ja-JP" altLang="en-US" sz="1000" dirty="0" smtClean="0">
                      <a:solidFill>
                        <a:srgbClr val="FF0000"/>
                      </a:solidFill>
                    </a:rPr>
                    <a:t>重解</a:t>
                  </a:r>
                  <a:r>
                    <a:rPr lang="ja-JP" altLang="en-US" sz="1000" dirty="0" smtClean="0">
                      <a:solidFill>
                        <a:srgbClr val="FF0000"/>
                      </a:solidFill>
                    </a:rPr>
                    <a:t>あり</a:t>
                  </a:r>
                  <a:endParaRPr lang="en-US" altLang="ja-JP" sz="1000" dirty="0" smtClean="0">
                    <a:solidFill>
                      <a:srgbClr val="FF0000"/>
                    </a:solidFill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ja-JP" sz="10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ja-JP" altLang="en-US" sz="1000" dirty="0" smtClean="0">
                      <a:solidFill>
                        <a:srgbClr val="FF0000"/>
                      </a:solidFill>
                    </a:rPr>
                    <a:t> </a:t>
                  </a:r>
                  <a:r>
                    <a:rPr lang="ja-JP" altLang="en-US" sz="1000" dirty="0" smtClean="0"/>
                    <a:t>の場合</a:t>
                  </a:r>
                  <a:endParaRPr kumimoji="1" lang="ja-JP" altLang="en-US" sz="1000" dirty="0"/>
                </a:p>
              </p:txBody>
            </p:sp>
          </mc:Choice>
          <mc:Fallback>
            <p:sp>
              <p:nvSpPr>
                <p:cNvPr id="105" name="テキスト ボックス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56" y="3342821"/>
                  <a:ext cx="1052425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円弧 105"/>
            <p:cNvSpPr/>
            <p:nvPr/>
          </p:nvSpPr>
          <p:spPr>
            <a:xfrm rot="18943618">
              <a:off x="948078" y="4045403"/>
              <a:ext cx="484076" cy="484076"/>
            </a:xfrm>
            <a:prstGeom prst="arc">
              <a:avLst/>
            </a:prstGeom>
            <a:ln>
              <a:solidFill>
                <a:srgbClr val="CC00FF"/>
              </a:solidFill>
              <a:prstDash val="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テキスト ボックス 106"/>
                <p:cNvSpPr txBox="1"/>
                <p:nvPr/>
              </p:nvSpPr>
              <p:spPr>
                <a:xfrm>
                  <a:off x="1023885" y="3860909"/>
                  <a:ext cx="389027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altLang="ja-JP" sz="9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ja-JP" sz="9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9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107" name="テキスト ボックス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885" y="3860909"/>
                  <a:ext cx="389027" cy="1384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4348" b="-86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フリーフォーム 107"/>
            <p:cNvSpPr/>
            <p:nvPr/>
          </p:nvSpPr>
          <p:spPr>
            <a:xfrm>
              <a:off x="943991" y="3698000"/>
              <a:ext cx="2246050" cy="150921"/>
            </a:xfrm>
            <a:custGeom>
              <a:avLst/>
              <a:gdLst>
                <a:gd name="connsiteX0" fmla="*/ 0 w 2246050"/>
                <a:gd name="connsiteY0" fmla="*/ 150921 h 150921"/>
                <a:gd name="connsiteX1" fmla="*/ 1127464 w 2246050"/>
                <a:gd name="connsiteY1" fmla="*/ 0 h 150921"/>
                <a:gd name="connsiteX2" fmla="*/ 2246050 w 2246050"/>
                <a:gd name="connsiteY2" fmla="*/ 150921 h 15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6050" h="150921">
                  <a:moveTo>
                    <a:pt x="0" y="150921"/>
                  </a:moveTo>
                  <a:cubicBezTo>
                    <a:pt x="376561" y="75460"/>
                    <a:pt x="753122" y="0"/>
                    <a:pt x="1127464" y="0"/>
                  </a:cubicBezTo>
                  <a:cubicBezTo>
                    <a:pt x="1501806" y="0"/>
                    <a:pt x="1873928" y="75460"/>
                    <a:pt x="2246050" y="150921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テキスト ボックス 108"/>
                <p:cNvSpPr txBox="1"/>
                <p:nvPr/>
              </p:nvSpPr>
              <p:spPr>
                <a:xfrm>
                  <a:off x="1779899" y="3442406"/>
                  <a:ext cx="72353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11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11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ja-JP" sz="11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1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1" lang="en-US" altLang="ja-JP" sz="11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l-GR" altLang="ja-JP" sz="110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100" b="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ja-JP" sz="1100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100" dirty="0"/>
                </a:p>
              </p:txBody>
            </p:sp>
          </mc:Choice>
          <mc:Fallback>
            <p:sp>
              <p:nvSpPr>
                <p:cNvPr id="109" name="テキスト ボックス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899" y="3442406"/>
                  <a:ext cx="723531" cy="1692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202" t="-3704" r="-1681" b="-3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円弧 109"/>
            <p:cNvSpPr/>
            <p:nvPr/>
          </p:nvSpPr>
          <p:spPr>
            <a:xfrm rot="18943618" flipH="1" flipV="1">
              <a:off x="948078" y="4237257"/>
              <a:ext cx="484076" cy="484076"/>
            </a:xfrm>
            <a:prstGeom prst="arc">
              <a:avLst/>
            </a:prstGeom>
            <a:ln>
              <a:solidFill>
                <a:srgbClr val="CC00FF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テキスト ボックス 110"/>
                <p:cNvSpPr txBox="1"/>
                <p:nvPr/>
              </p:nvSpPr>
              <p:spPr>
                <a:xfrm>
                  <a:off x="973169" y="4777171"/>
                  <a:ext cx="389027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9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kumimoji="1" lang="ja-JP" altLang="en-US" sz="9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111" name="テキスト ボックス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169" y="4777171"/>
                  <a:ext cx="389027" cy="1384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円弧 111"/>
            <p:cNvSpPr/>
            <p:nvPr/>
          </p:nvSpPr>
          <p:spPr>
            <a:xfrm rot="18943618">
              <a:off x="2652504" y="4045403"/>
              <a:ext cx="484076" cy="484076"/>
            </a:xfrm>
            <a:prstGeom prst="arc">
              <a:avLst/>
            </a:prstGeom>
            <a:ln>
              <a:solidFill>
                <a:srgbClr val="CC00FF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テキスト ボックス 112"/>
                <p:cNvSpPr txBox="1"/>
                <p:nvPr/>
              </p:nvSpPr>
              <p:spPr>
                <a:xfrm>
                  <a:off x="2835510" y="3878675"/>
                  <a:ext cx="147091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9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kumimoji="1" lang="ja-JP" altLang="en-US" sz="9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113" name="テキスト ボックス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5510" y="3878675"/>
                  <a:ext cx="147091" cy="1384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167" r="-4167" b="-869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円弧 113"/>
            <p:cNvSpPr/>
            <p:nvPr/>
          </p:nvSpPr>
          <p:spPr>
            <a:xfrm rot="18943618">
              <a:off x="1748796" y="4016601"/>
              <a:ext cx="484076" cy="484076"/>
            </a:xfrm>
            <a:prstGeom prst="arc">
              <a:avLst/>
            </a:prstGeom>
            <a:ln>
              <a:solidFill>
                <a:srgbClr val="92D050"/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テキスト ボックス 114"/>
                <p:cNvSpPr txBox="1"/>
                <p:nvPr/>
              </p:nvSpPr>
              <p:spPr>
                <a:xfrm>
                  <a:off x="1926614" y="3820789"/>
                  <a:ext cx="124521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1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1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ja-JP" sz="11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100" dirty="0"/>
                </a:p>
              </p:txBody>
            </p:sp>
          </mc:Choice>
          <mc:Fallback>
            <p:sp>
              <p:nvSpPr>
                <p:cNvPr id="115" name="テキスト ボックス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614" y="3820789"/>
                  <a:ext cx="124521" cy="16927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5000" r="-15000" b="-3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テキスト ボックス 115"/>
                <p:cNvSpPr txBox="1"/>
                <p:nvPr/>
              </p:nvSpPr>
              <p:spPr>
                <a:xfrm>
                  <a:off x="941792" y="4119529"/>
                  <a:ext cx="21083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CC00FF"/>
                    </a:solidFill>
                  </a:endParaRPr>
                </a:p>
              </p:txBody>
            </p:sp>
          </mc:Choice>
          <mc:Fallback>
            <p:sp>
              <p:nvSpPr>
                <p:cNvPr id="116" name="テキスト ボックス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792" y="4119529"/>
                  <a:ext cx="210835" cy="12311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テキスト ボックス 117"/>
                <p:cNvSpPr txBox="1"/>
                <p:nvPr/>
              </p:nvSpPr>
              <p:spPr>
                <a:xfrm>
                  <a:off x="3500085" y="3822064"/>
                  <a:ext cx="27686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1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CC00FF"/>
                    </a:solidFill>
                  </a:endParaRPr>
                </a:p>
              </p:txBody>
            </p:sp>
          </mc:Choice>
          <mc:Fallback>
            <p:sp>
              <p:nvSpPr>
                <p:cNvPr id="118" name="テキスト ボックス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085" y="3822064"/>
                  <a:ext cx="276868" cy="12311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2222" b="-3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1" name="テキスト ボックス 120"/>
                <p:cNvSpPr txBox="1"/>
                <p:nvPr/>
              </p:nvSpPr>
              <p:spPr>
                <a:xfrm>
                  <a:off x="2431874" y="3822135"/>
                  <a:ext cx="19577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121" name="テキスト ボックス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874" y="3822135"/>
                  <a:ext cx="195778" cy="123111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直線矢印コネクタ 122"/>
            <p:cNvCxnSpPr>
              <a:cxnSpLocks/>
            </p:cNvCxnSpPr>
            <p:nvPr/>
          </p:nvCxnSpPr>
          <p:spPr>
            <a:xfrm rot="600000" flipV="1">
              <a:off x="3401317" y="3952800"/>
              <a:ext cx="290678" cy="480709"/>
            </a:xfrm>
            <a:prstGeom prst="straightConnector1">
              <a:avLst/>
            </a:prstGeom>
            <a:ln w="12700">
              <a:solidFill>
                <a:srgbClr val="CC00FF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円/楕円 124"/>
            <p:cNvSpPr/>
            <p:nvPr/>
          </p:nvSpPr>
          <p:spPr>
            <a:xfrm>
              <a:off x="3114272" y="4159361"/>
              <a:ext cx="495029" cy="49502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テキスト ボックス 129"/>
            <p:cNvSpPr txBox="1"/>
            <p:nvPr/>
          </p:nvSpPr>
          <p:spPr>
            <a:xfrm>
              <a:off x="1416092" y="3772215"/>
              <a:ext cx="363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700" dirty="0" smtClean="0"/>
                <a:t>標準</a:t>
              </a:r>
              <a:endParaRPr kumimoji="1" lang="en-US" altLang="ja-JP" sz="700" dirty="0" smtClean="0"/>
            </a:p>
            <a:p>
              <a:r>
                <a:rPr kumimoji="1" lang="ja-JP" altLang="en-US" sz="700" dirty="0" smtClean="0"/>
                <a:t>基底</a:t>
              </a:r>
              <a:endParaRPr kumimoji="1" lang="ja-JP" altLang="en-US" sz="700" dirty="0"/>
            </a:p>
          </p:txBody>
        </p:sp>
      </p:grpSp>
      <p:sp>
        <p:nvSpPr>
          <p:cNvPr id="133" name="円/楕円 132"/>
          <p:cNvSpPr/>
          <p:nvPr/>
        </p:nvSpPr>
        <p:spPr>
          <a:xfrm>
            <a:off x="543923" y="5832270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4" name="円/楕円 133"/>
          <p:cNvSpPr/>
          <p:nvPr/>
        </p:nvSpPr>
        <p:spPr>
          <a:xfrm>
            <a:off x="1342169" y="5832995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36" name="直線コネクタ 135"/>
          <p:cNvCxnSpPr>
            <a:stCxn id="133" idx="2"/>
            <a:endCxn id="133" idx="6"/>
          </p:cNvCxnSpPr>
          <p:nvPr/>
        </p:nvCxnSpPr>
        <p:spPr>
          <a:xfrm>
            <a:off x="461995" y="6079785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/>
          <p:cNvCxnSpPr>
            <a:stCxn id="133" idx="4"/>
            <a:endCxn id="133" idx="0"/>
          </p:cNvCxnSpPr>
          <p:nvPr/>
        </p:nvCxnSpPr>
        <p:spPr>
          <a:xfrm flipV="1">
            <a:off x="791438" y="5750342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/>
          <p:cNvCxnSpPr>
            <a:stCxn id="134" idx="2"/>
            <a:endCxn id="134" idx="6"/>
          </p:cNvCxnSpPr>
          <p:nvPr/>
        </p:nvCxnSpPr>
        <p:spPr>
          <a:xfrm>
            <a:off x="1260241" y="6080510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/>
          <p:cNvCxnSpPr>
            <a:stCxn id="134" idx="4"/>
            <a:endCxn id="134" idx="0"/>
          </p:cNvCxnSpPr>
          <p:nvPr/>
        </p:nvCxnSpPr>
        <p:spPr>
          <a:xfrm flipV="1">
            <a:off x="1589684" y="5751067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コネクタ 139"/>
          <p:cNvCxnSpPr/>
          <p:nvPr/>
        </p:nvCxnSpPr>
        <p:spPr>
          <a:xfrm flipV="1">
            <a:off x="2380158" y="5472308"/>
            <a:ext cx="0" cy="1222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コネクタ 140"/>
          <p:cNvCxnSpPr/>
          <p:nvPr/>
        </p:nvCxnSpPr>
        <p:spPr>
          <a:xfrm>
            <a:off x="2062918" y="6083554"/>
            <a:ext cx="634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矢印コネクタ 142"/>
          <p:cNvCxnSpPr>
            <a:cxnSpLocks/>
          </p:cNvCxnSpPr>
          <p:nvPr/>
        </p:nvCxnSpPr>
        <p:spPr>
          <a:xfrm rot="5400000" flipH="1" flipV="1">
            <a:off x="2654591" y="5809820"/>
            <a:ext cx="1180" cy="5486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コネクタ 143"/>
          <p:cNvCxnSpPr/>
          <p:nvPr/>
        </p:nvCxnSpPr>
        <p:spPr>
          <a:xfrm>
            <a:off x="3052134" y="6083553"/>
            <a:ext cx="634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144"/>
          <p:cNvCxnSpPr/>
          <p:nvPr/>
        </p:nvCxnSpPr>
        <p:spPr>
          <a:xfrm flipV="1">
            <a:off x="3369373" y="5731489"/>
            <a:ext cx="0" cy="69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/>
              <p:cNvSpPr txBox="1"/>
              <p:nvPr/>
            </p:nvSpPr>
            <p:spPr>
              <a:xfrm>
                <a:off x="1059983" y="6700545"/>
                <a:ext cx="233995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700" dirty="0" smtClean="0">
                    <a:solidFill>
                      <a:srgbClr val="CC00FF"/>
                    </a:solidFill>
                  </a:rPr>
                  <a:t>出力結果</a:t>
                </a:r>
                <a:r>
                  <a:rPr lang="ja-JP" altLang="en-US" sz="700" dirty="0" smtClean="0">
                    <a:solidFill>
                      <a:srgbClr val="CC00FF"/>
                    </a:solidFill>
                  </a:rPr>
                  <a:t>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7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sz="700" dirty="0" smtClean="0"/>
                  <a:t>になるような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7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sz="700" dirty="0" smtClean="0"/>
                  <a:t>を選択する。</a:t>
                </a:r>
                <a:endParaRPr kumimoji="1" lang="ja-JP" altLang="en-US" sz="700" dirty="0"/>
              </a:p>
            </p:txBody>
          </p:sp>
        </mc:Choice>
        <mc:Fallback>
          <p:sp>
            <p:nvSpPr>
              <p:cNvPr id="146" name="テキスト ボックス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83" y="6700545"/>
                <a:ext cx="2339955" cy="20005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テキスト ボックス 146"/>
              <p:cNvSpPr txBox="1"/>
              <p:nvPr/>
            </p:nvSpPr>
            <p:spPr>
              <a:xfrm>
                <a:off x="454540" y="5020723"/>
                <a:ext cx="1052425" cy="408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000" dirty="0" smtClean="0">
                    <a:solidFill>
                      <a:srgbClr val="00B050"/>
                    </a:solidFill>
                  </a:rPr>
                  <a:t>固有値</a:t>
                </a:r>
                <a:r>
                  <a:rPr kumimoji="1" lang="ja-JP" altLang="en-US" sz="1000" dirty="0" smtClean="0">
                    <a:solidFill>
                      <a:srgbClr val="FF0000"/>
                    </a:solidFill>
                  </a:rPr>
                  <a:t>重解</a:t>
                </a:r>
                <a:r>
                  <a:rPr lang="ja-JP" altLang="en-US" sz="1000" dirty="0" smtClean="0">
                    <a:solidFill>
                      <a:srgbClr val="FF0000"/>
                    </a:solidFill>
                  </a:rPr>
                  <a:t>あり</a:t>
                </a:r>
                <a:endParaRPr lang="en-US" altLang="ja-JP" sz="1000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1000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ja-JP" altLang="en-US" sz="1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ja-JP" altLang="en-US" sz="1000" dirty="0" smtClean="0"/>
                  <a:t>の場合</a:t>
                </a:r>
                <a:endParaRPr kumimoji="1" lang="ja-JP" altLang="en-US" sz="1000" dirty="0"/>
              </a:p>
            </p:txBody>
          </p:sp>
        </mc:Choice>
        <mc:Fallback>
          <p:sp>
            <p:nvSpPr>
              <p:cNvPr id="147" name="テキスト ボックス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0" y="5020723"/>
                <a:ext cx="1052425" cy="408702"/>
              </a:xfrm>
              <a:prstGeom prst="rect">
                <a:avLst/>
              </a:prstGeom>
              <a:blipFill rotWithShape="0">
                <a:blip r:embed="rId24"/>
                <a:stretch>
                  <a:fillRect t="-1493" b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円弧 147"/>
          <p:cNvSpPr/>
          <p:nvPr/>
        </p:nvSpPr>
        <p:spPr>
          <a:xfrm rot="18943618">
            <a:off x="955662" y="5723305"/>
            <a:ext cx="484076" cy="484076"/>
          </a:xfrm>
          <a:prstGeom prst="arc">
            <a:avLst/>
          </a:prstGeom>
          <a:ln>
            <a:solidFill>
              <a:srgbClr val="CC00FF"/>
            </a:solidFill>
            <a:prstDash val="dash"/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テキスト ボックス 148"/>
              <p:cNvSpPr txBox="1"/>
              <p:nvPr/>
            </p:nvSpPr>
            <p:spPr>
              <a:xfrm>
                <a:off x="1031469" y="5538811"/>
                <a:ext cx="389027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ja-JP" sz="9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ja-JP" sz="9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49" name="テキスト ボックス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69" y="5538811"/>
                <a:ext cx="389027" cy="138499"/>
              </a:xfrm>
              <a:prstGeom prst="rect">
                <a:avLst/>
              </a:prstGeom>
              <a:blipFill rotWithShape="0">
                <a:blip r:embed="rId15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フリーフォーム 149"/>
          <p:cNvSpPr/>
          <p:nvPr/>
        </p:nvSpPr>
        <p:spPr>
          <a:xfrm>
            <a:off x="951575" y="5375902"/>
            <a:ext cx="2246050" cy="150921"/>
          </a:xfrm>
          <a:custGeom>
            <a:avLst/>
            <a:gdLst>
              <a:gd name="connsiteX0" fmla="*/ 0 w 2246050"/>
              <a:gd name="connsiteY0" fmla="*/ 150921 h 150921"/>
              <a:gd name="connsiteX1" fmla="*/ 1127464 w 2246050"/>
              <a:gd name="connsiteY1" fmla="*/ 0 h 150921"/>
              <a:gd name="connsiteX2" fmla="*/ 2246050 w 2246050"/>
              <a:gd name="connsiteY2" fmla="*/ 150921 h 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6050" h="150921">
                <a:moveTo>
                  <a:pt x="0" y="150921"/>
                </a:moveTo>
                <a:cubicBezTo>
                  <a:pt x="376561" y="75460"/>
                  <a:pt x="753122" y="0"/>
                  <a:pt x="1127464" y="0"/>
                </a:cubicBezTo>
                <a:cubicBezTo>
                  <a:pt x="1501806" y="0"/>
                  <a:pt x="1873928" y="75460"/>
                  <a:pt x="2246050" y="150921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テキスト ボックス 150"/>
              <p:cNvSpPr txBox="1"/>
              <p:nvPr/>
            </p:nvSpPr>
            <p:spPr>
              <a:xfrm>
                <a:off x="1787483" y="5120308"/>
                <a:ext cx="123328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ja-JP" altLang="en-US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回目</m:t>
                      </m:r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1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l-GR" altLang="ja-JP" sz="11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ja-JP" sz="11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>
          <p:sp>
            <p:nvSpPr>
              <p:cNvPr id="151" name="テキスト ボックス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483" y="5120308"/>
                <a:ext cx="1233286" cy="169277"/>
              </a:xfrm>
              <a:prstGeom prst="rect">
                <a:avLst/>
              </a:prstGeom>
              <a:blipFill rotWithShape="0">
                <a:blip r:embed="rId25"/>
                <a:stretch>
                  <a:fillRect l="-2463" r="-985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円弧 151"/>
          <p:cNvSpPr/>
          <p:nvPr/>
        </p:nvSpPr>
        <p:spPr>
          <a:xfrm rot="18943618" flipH="1" flipV="1">
            <a:off x="955662" y="5915159"/>
            <a:ext cx="484076" cy="484076"/>
          </a:xfrm>
          <a:prstGeom prst="arc">
            <a:avLst/>
          </a:prstGeom>
          <a:ln>
            <a:solidFill>
              <a:srgbClr val="CC00FF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テキスト ボックス 152"/>
              <p:cNvSpPr txBox="1"/>
              <p:nvPr/>
            </p:nvSpPr>
            <p:spPr>
              <a:xfrm>
                <a:off x="980753" y="6455073"/>
                <a:ext cx="389027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9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53" name="テキスト ボックス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3" y="6455073"/>
                <a:ext cx="389027" cy="138499"/>
              </a:xfrm>
              <a:prstGeom prst="rect">
                <a:avLst/>
              </a:prstGeom>
              <a:blipFill rotWithShape="0"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円弧 153"/>
          <p:cNvSpPr/>
          <p:nvPr/>
        </p:nvSpPr>
        <p:spPr>
          <a:xfrm rot="18943618">
            <a:off x="2660088" y="5723305"/>
            <a:ext cx="484076" cy="484076"/>
          </a:xfrm>
          <a:prstGeom prst="arc">
            <a:avLst/>
          </a:prstGeom>
          <a:ln>
            <a:solidFill>
              <a:srgbClr val="CC00FF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テキスト ボックス 154"/>
              <p:cNvSpPr txBox="1"/>
              <p:nvPr/>
            </p:nvSpPr>
            <p:spPr>
              <a:xfrm>
                <a:off x="2843094" y="5556577"/>
                <a:ext cx="14709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9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55" name="テキスト ボックス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094" y="5556577"/>
                <a:ext cx="147091" cy="138499"/>
              </a:xfrm>
              <a:prstGeom prst="rect">
                <a:avLst/>
              </a:prstGeom>
              <a:blipFill rotWithShape="0">
                <a:blip r:embed="rId18"/>
                <a:stretch>
                  <a:fillRect l="-4000" b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円弧 155"/>
          <p:cNvSpPr/>
          <p:nvPr/>
        </p:nvSpPr>
        <p:spPr>
          <a:xfrm rot="18943618">
            <a:off x="1756380" y="5694503"/>
            <a:ext cx="484076" cy="484076"/>
          </a:xfrm>
          <a:prstGeom prst="arc">
            <a:avLst/>
          </a:prstGeom>
          <a:ln>
            <a:solidFill>
              <a:srgbClr val="92D05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テキスト ボックス 156"/>
              <p:cNvSpPr txBox="1"/>
              <p:nvPr/>
            </p:nvSpPr>
            <p:spPr>
              <a:xfrm>
                <a:off x="1934198" y="5498691"/>
                <a:ext cx="12452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>
          <p:sp>
            <p:nvSpPr>
              <p:cNvPr id="157" name="テキスト ボックス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198" y="5498691"/>
                <a:ext cx="124521" cy="169277"/>
              </a:xfrm>
              <a:prstGeom prst="rect">
                <a:avLst/>
              </a:prstGeom>
              <a:blipFill rotWithShape="0">
                <a:blip r:embed="rId27"/>
                <a:stretch>
                  <a:fillRect l="-33333" r="-14286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テキスト ボックス 157"/>
              <p:cNvSpPr txBox="1"/>
              <p:nvPr/>
            </p:nvSpPr>
            <p:spPr>
              <a:xfrm>
                <a:off x="996024" y="6083553"/>
                <a:ext cx="21083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158" name="テキスト ボックス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24" y="6083553"/>
                <a:ext cx="210835" cy="123111"/>
              </a:xfrm>
              <a:prstGeom prst="rect">
                <a:avLst/>
              </a:prstGeom>
              <a:blipFill rotWithShape="0">
                <a:blip r:embed="rId2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テキスト ボックス 158"/>
              <p:cNvSpPr txBox="1"/>
              <p:nvPr/>
            </p:nvSpPr>
            <p:spPr>
              <a:xfrm>
                <a:off x="3409744" y="5703008"/>
                <a:ext cx="27686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159" name="テキスト ボックス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744" y="5703008"/>
                <a:ext cx="276868" cy="123111"/>
              </a:xfrm>
              <a:prstGeom prst="rect">
                <a:avLst/>
              </a:prstGeom>
              <a:blipFill rotWithShape="0">
                <a:blip r:embed="rId29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テキスト ボックス 159"/>
              <p:cNvSpPr txBox="1"/>
              <p:nvPr/>
            </p:nvSpPr>
            <p:spPr>
              <a:xfrm>
                <a:off x="2609132" y="5915910"/>
                <a:ext cx="1957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0" name="テキスト ボックス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132" y="5915910"/>
                <a:ext cx="195778" cy="123111"/>
              </a:xfrm>
              <a:prstGeom prst="rect">
                <a:avLst/>
              </a:prstGeom>
              <a:blipFill rotWithShape="0">
                <a:blip r:embed="rId30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円/楕円 161"/>
          <p:cNvSpPr/>
          <p:nvPr/>
        </p:nvSpPr>
        <p:spPr>
          <a:xfrm>
            <a:off x="3121856" y="5837263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テキスト ボックス 164"/>
          <p:cNvSpPr txBox="1"/>
          <p:nvPr/>
        </p:nvSpPr>
        <p:spPr>
          <a:xfrm>
            <a:off x="1423676" y="5450117"/>
            <a:ext cx="363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標準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基底</a:t>
            </a:r>
            <a:endParaRPr kumimoji="1" lang="ja-JP" altLang="en-US" sz="700" dirty="0"/>
          </a:p>
        </p:txBody>
      </p:sp>
      <p:cxnSp>
        <p:nvCxnSpPr>
          <p:cNvPr id="167" name="直線矢印コネクタ 166"/>
          <p:cNvCxnSpPr/>
          <p:nvPr/>
        </p:nvCxnSpPr>
        <p:spPr>
          <a:xfrm rot="19740000">
            <a:off x="826578" y="6030259"/>
            <a:ext cx="171597" cy="170236"/>
          </a:xfrm>
          <a:prstGeom prst="straightConnector1">
            <a:avLst/>
          </a:prstGeom>
          <a:ln w="12700">
            <a:solidFill>
              <a:srgbClr val="CC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矢印コネクタ 167"/>
          <p:cNvCxnSpPr>
            <a:cxnSpLocks/>
          </p:cNvCxnSpPr>
          <p:nvPr/>
        </p:nvCxnSpPr>
        <p:spPr>
          <a:xfrm>
            <a:off x="1592140" y="6077294"/>
            <a:ext cx="247516" cy="3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矢印コネクタ 172"/>
          <p:cNvCxnSpPr>
            <a:cxnSpLocks/>
          </p:cNvCxnSpPr>
          <p:nvPr/>
        </p:nvCxnSpPr>
        <p:spPr>
          <a:xfrm rot="4380000" flipV="1">
            <a:off x="3500763" y="5916842"/>
            <a:ext cx="290678" cy="480709"/>
          </a:xfrm>
          <a:prstGeom prst="straightConnector1">
            <a:avLst/>
          </a:prstGeom>
          <a:ln w="12700">
            <a:solidFill>
              <a:srgbClr val="CC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/>
          <p:cNvCxnSpPr>
            <a:cxnSpLocks noChangeAspect="1"/>
          </p:cNvCxnSpPr>
          <p:nvPr/>
        </p:nvCxnSpPr>
        <p:spPr>
          <a:xfrm rot="600000" flipV="1">
            <a:off x="3390465" y="5891194"/>
            <a:ext cx="132788" cy="204056"/>
          </a:xfrm>
          <a:prstGeom prst="straightConnector1">
            <a:avLst/>
          </a:prstGeom>
          <a:ln w="12700">
            <a:solidFill>
              <a:srgbClr val="CC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テキスト ボックス 175"/>
              <p:cNvSpPr txBox="1"/>
              <p:nvPr/>
            </p:nvSpPr>
            <p:spPr>
              <a:xfrm>
                <a:off x="3929447" y="6197910"/>
                <a:ext cx="21083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176" name="テキスト ボックス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47" y="6197910"/>
                <a:ext cx="210835" cy="123111"/>
              </a:xfrm>
              <a:prstGeom prst="rect">
                <a:avLst/>
              </a:prstGeom>
              <a:blipFill rotWithShape="0">
                <a:blip r:embed="rId31"/>
                <a:stretch>
                  <a:fillRect l="-20588" r="-14706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テキスト ボックス 176"/>
              <p:cNvSpPr txBox="1"/>
              <p:nvPr/>
            </p:nvSpPr>
            <p:spPr>
              <a:xfrm>
                <a:off x="4086545" y="5933982"/>
                <a:ext cx="21083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177" name="テキスト ボックス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545" y="5933982"/>
                <a:ext cx="210835" cy="123111"/>
              </a:xfrm>
              <a:prstGeom prst="rect">
                <a:avLst/>
              </a:prstGeom>
              <a:blipFill rotWithShape="0">
                <a:blip r:embed="rId32"/>
                <a:stretch>
                  <a:fillRect l="-8571" r="-5714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線矢印コネクタ 177"/>
          <p:cNvCxnSpPr>
            <a:cxnSpLocks noChangeAspect="1"/>
          </p:cNvCxnSpPr>
          <p:nvPr/>
        </p:nvCxnSpPr>
        <p:spPr>
          <a:xfrm rot="600000" flipV="1">
            <a:off x="3929922" y="6025805"/>
            <a:ext cx="132788" cy="204056"/>
          </a:xfrm>
          <a:prstGeom prst="straightConnector1">
            <a:avLst/>
          </a:prstGeom>
          <a:ln w="12700">
            <a:solidFill>
              <a:srgbClr val="CC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矢印コネクタ 178"/>
          <p:cNvCxnSpPr>
            <a:cxnSpLocks/>
          </p:cNvCxnSpPr>
          <p:nvPr/>
        </p:nvCxnSpPr>
        <p:spPr>
          <a:xfrm flipV="1">
            <a:off x="3364724" y="6039021"/>
            <a:ext cx="714695" cy="445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テキスト ボックス 183"/>
              <p:cNvSpPr txBox="1"/>
              <p:nvPr/>
            </p:nvSpPr>
            <p:spPr>
              <a:xfrm>
                <a:off x="3912277" y="6091006"/>
                <a:ext cx="105567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ja-JP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ja-JP" sz="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sSub>
                        <m:sSubPr>
                          <m:ctrlPr>
                            <a:rPr lang="en-US" altLang="ja-JP" sz="8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1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ja-JP" sz="8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8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184" name="テキスト ボックス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277" y="6091006"/>
                <a:ext cx="1055670" cy="123111"/>
              </a:xfrm>
              <a:prstGeom prst="rect">
                <a:avLst/>
              </a:prstGeom>
              <a:blipFill rotWithShape="0">
                <a:blip r:embed="rId3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円/楕円 186"/>
          <p:cNvSpPr/>
          <p:nvPr/>
        </p:nvSpPr>
        <p:spPr>
          <a:xfrm>
            <a:off x="5066420" y="5831749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91" name="直線コネクタ 190"/>
          <p:cNvCxnSpPr>
            <a:stCxn id="187" idx="2"/>
            <a:endCxn id="187" idx="6"/>
          </p:cNvCxnSpPr>
          <p:nvPr/>
        </p:nvCxnSpPr>
        <p:spPr>
          <a:xfrm>
            <a:off x="4984492" y="6079264"/>
            <a:ext cx="6588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コネクタ 191"/>
          <p:cNvCxnSpPr>
            <a:stCxn id="187" idx="4"/>
            <a:endCxn id="187" idx="0"/>
          </p:cNvCxnSpPr>
          <p:nvPr/>
        </p:nvCxnSpPr>
        <p:spPr>
          <a:xfrm flipV="1">
            <a:off x="5313935" y="5749821"/>
            <a:ext cx="0" cy="658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コネクタ 192"/>
          <p:cNvCxnSpPr/>
          <p:nvPr/>
        </p:nvCxnSpPr>
        <p:spPr>
          <a:xfrm flipV="1">
            <a:off x="6104409" y="5471062"/>
            <a:ext cx="0" cy="1222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コネクタ 193"/>
          <p:cNvCxnSpPr/>
          <p:nvPr/>
        </p:nvCxnSpPr>
        <p:spPr>
          <a:xfrm>
            <a:off x="5787169" y="6082308"/>
            <a:ext cx="634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矢印コネクタ 194"/>
          <p:cNvCxnSpPr>
            <a:cxnSpLocks/>
            <a:endCxn id="187" idx="0"/>
          </p:cNvCxnSpPr>
          <p:nvPr/>
        </p:nvCxnSpPr>
        <p:spPr>
          <a:xfrm flipV="1">
            <a:off x="5310282" y="5831749"/>
            <a:ext cx="3653" cy="250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矢印コネクタ 195"/>
          <p:cNvCxnSpPr>
            <a:cxnSpLocks/>
          </p:cNvCxnSpPr>
          <p:nvPr/>
        </p:nvCxnSpPr>
        <p:spPr>
          <a:xfrm flipH="1" flipV="1">
            <a:off x="6104409" y="5526630"/>
            <a:ext cx="1180" cy="5486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コネクタ 196"/>
          <p:cNvCxnSpPr/>
          <p:nvPr/>
        </p:nvCxnSpPr>
        <p:spPr>
          <a:xfrm>
            <a:off x="6776385" y="6082307"/>
            <a:ext cx="6344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コネクタ 197"/>
          <p:cNvCxnSpPr/>
          <p:nvPr/>
        </p:nvCxnSpPr>
        <p:spPr>
          <a:xfrm flipV="1">
            <a:off x="7093624" y="5730243"/>
            <a:ext cx="0" cy="690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テキスト ボックス 201"/>
              <p:cNvSpPr txBox="1"/>
              <p:nvPr/>
            </p:nvSpPr>
            <p:spPr>
              <a:xfrm>
                <a:off x="4161351" y="5535974"/>
                <a:ext cx="389027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ja-JP" sz="9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9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ja-JP" sz="9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02" name="テキスト ボックス 2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351" y="5535974"/>
                <a:ext cx="389027" cy="138499"/>
              </a:xfrm>
              <a:prstGeom prst="rect">
                <a:avLst/>
              </a:prstGeom>
              <a:blipFill rotWithShape="0">
                <a:blip r:embed="rId34"/>
                <a:stretch>
                  <a:fillRect t="-4348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フリーフォーム 202"/>
          <p:cNvSpPr/>
          <p:nvPr/>
        </p:nvSpPr>
        <p:spPr>
          <a:xfrm>
            <a:off x="3444298" y="5374656"/>
            <a:ext cx="3617286" cy="150921"/>
          </a:xfrm>
          <a:custGeom>
            <a:avLst/>
            <a:gdLst>
              <a:gd name="connsiteX0" fmla="*/ 0 w 2246050"/>
              <a:gd name="connsiteY0" fmla="*/ 150921 h 150921"/>
              <a:gd name="connsiteX1" fmla="*/ 1127464 w 2246050"/>
              <a:gd name="connsiteY1" fmla="*/ 0 h 150921"/>
              <a:gd name="connsiteX2" fmla="*/ 2246050 w 2246050"/>
              <a:gd name="connsiteY2" fmla="*/ 150921 h 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6050" h="150921">
                <a:moveTo>
                  <a:pt x="0" y="150921"/>
                </a:moveTo>
                <a:cubicBezTo>
                  <a:pt x="376561" y="75460"/>
                  <a:pt x="753122" y="0"/>
                  <a:pt x="1127464" y="0"/>
                </a:cubicBezTo>
                <a:cubicBezTo>
                  <a:pt x="1501806" y="0"/>
                  <a:pt x="1873928" y="75460"/>
                  <a:pt x="2246050" y="150921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テキスト ボックス 203"/>
              <p:cNvSpPr txBox="1"/>
              <p:nvPr/>
            </p:nvSpPr>
            <p:spPr>
              <a:xfrm>
                <a:off x="4730805" y="5097929"/>
                <a:ext cx="123328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回目</m:t>
                      </m:r>
                      <m:r>
                        <a:rPr lang="en-US" altLang="ja-JP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ja-JP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100" b="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l-GR" altLang="ja-JP" sz="110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1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ja-JP" sz="11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>
          <p:sp>
            <p:nvSpPr>
              <p:cNvPr id="204" name="テキスト ボックス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05" y="5097929"/>
                <a:ext cx="1233286" cy="169277"/>
              </a:xfrm>
              <a:prstGeom prst="rect">
                <a:avLst/>
              </a:prstGeom>
              <a:blipFill rotWithShape="0">
                <a:blip r:embed="rId35"/>
                <a:stretch>
                  <a:fillRect l="-2475" r="-1485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テキスト ボックス 205"/>
              <p:cNvSpPr txBox="1"/>
              <p:nvPr/>
            </p:nvSpPr>
            <p:spPr>
              <a:xfrm>
                <a:off x="4182003" y="6455072"/>
                <a:ext cx="389027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9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06" name="テキスト ボックス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003" y="6455072"/>
                <a:ext cx="389027" cy="138499"/>
              </a:xfrm>
              <a:prstGeom prst="rect">
                <a:avLst/>
              </a:prstGeom>
              <a:blipFill rotWithShape="0">
                <a:blip r:embed="rId2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円弧 206"/>
          <p:cNvSpPr/>
          <p:nvPr/>
        </p:nvSpPr>
        <p:spPr>
          <a:xfrm rot="18943618">
            <a:off x="6384339" y="5722059"/>
            <a:ext cx="484076" cy="484076"/>
          </a:xfrm>
          <a:prstGeom prst="arc">
            <a:avLst/>
          </a:prstGeom>
          <a:ln>
            <a:solidFill>
              <a:srgbClr val="CC00FF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テキスト ボックス 207"/>
              <p:cNvSpPr txBox="1"/>
              <p:nvPr/>
            </p:nvSpPr>
            <p:spPr>
              <a:xfrm>
                <a:off x="6567345" y="5555331"/>
                <a:ext cx="14709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9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1" lang="ja-JP" altLang="en-US" sz="9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08" name="テキスト ボックス 2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345" y="5555331"/>
                <a:ext cx="147091" cy="138499"/>
              </a:xfrm>
              <a:prstGeom prst="rect">
                <a:avLst/>
              </a:prstGeom>
              <a:blipFill rotWithShape="0">
                <a:blip r:embed="rId18"/>
                <a:stretch>
                  <a:fillRect l="-4167" r="-4167" b="-86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円弧 208"/>
          <p:cNvSpPr/>
          <p:nvPr/>
        </p:nvSpPr>
        <p:spPr>
          <a:xfrm rot="18943618">
            <a:off x="5480631" y="5693257"/>
            <a:ext cx="484076" cy="484076"/>
          </a:xfrm>
          <a:prstGeom prst="arc">
            <a:avLst/>
          </a:prstGeom>
          <a:ln>
            <a:solidFill>
              <a:srgbClr val="92D05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テキスト ボックス 209"/>
              <p:cNvSpPr txBox="1"/>
              <p:nvPr/>
            </p:nvSpPr>
            <p:spPr>
              <a:xfrm>
                <a:off x="5658449" y="5497445"/>
                <a:ext cx="12452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ja-JP" sz="11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/>
              </a:p>
            </p:txBody>
          </p:sp>
        </mc:Choice>
        <mc:Fallback>
          <p:sp>
            <p:nvSpPr>
              <p:cNvPr id="210" name="テキスト ボックス 2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49" y="5497445"/>
                <a:ext cx="124521" cy="169277"/>
              </a:xfrm>
              <a:prstGeom prst="rect">
                <a:avLst/>
              </a:prstGeom>
              <a:blipFill rotWithShape="0">
                <a:blip r:embed="rId27"/>
                <a:stretch>
                  <a:fillRect l="-33333" r="-14286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テキスト ボックス 211"/>
              <p:cNvSpPr txBox="1"/>
              <p:nvPr/>
            </p:nvSpPr>
            <p:spPr>
              <a:xfrm>
                <a:off x="7231920" y="5498720"/>
                <a:ext cx="27686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ja-JP" sz="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1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212" name="テキスト ボックス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920" y="5498720"/>
                <a:ext cx="276868" cy="123111"/>
              </a:xfrm>
              <a:prstGeom prst="rect">
                <a:avLst/>
              </a:prstGeom>
              <a:blipFill rotWithShape="0">
                <a:blip r:embed="rId36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テキスト ボックス 212"/>
              <p:cNvSpPr txBox="1"/>
              <p:nvPr/>
            </p:nvSpPr>
            <p:spPr>
              <a:xfrm>
                <a:off x="6163709" y="5498791"/>
                <a:ext cx="19577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13" name="テキスト ボックス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709" y="5498791"/>
                <a:ext cx="195778" cy="123111"/>
              </a:xfrm>
              <a:prstGeom prst="rect">
                <a:avLst/>
              </a:prstGeom>
              <a:blipFill rotWithShape="0">
                <a:blip r:embed="rId30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直線矢印コネクタ 213"/>
          <p:cNvCxnSpPr>
            <a:cxnSpLocks/>
          </p:cNvCxnSpPr>
          <p:nvPr/>
        </p:nvCxnSpPr>
        <p:spPr>
          <a:xfrm rot="600000" flipV="1">
            <a:off x="7133152" y="5629456"/>
            <a:ext cx="290678" cy="480709"/>
          </a:xfrm>
          <a:prstGeom prst="straightConnector1">
            <a:avLst/>
          </a:prstGeom>
          <a:ln w="12700">
            <a:solidFill>
              <a:srgbClr val="CC00FF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円/楕円 214"/>
          <p:cNvSpPr/>
          <p:nvPr/>
        </p:nvSpPr>
        <p:spPr>
          <a:xfrm>
            <a:off x="6846107" y="5836017"/>
            <a:ext cx="495029" cy="495029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テキスト ボックス 215"/>
          <p:cNvSpPr txBox="1"/>
          <p:nvPr/>
        </p:nvSpPr>
        <p:spPr>
          <a:xfrm>
            <a:off x="5147927" y="5448871"/>
            <a:ext cx="363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標準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基底</a:t>
            </a:r>
            <a:endParaRPr kumimoji="1" lang="ja-JP" altLang="en-US" sz="700" dirty="0"/>
          </a:p>
        </p:txBody>
      </p:sp>
      <p:sp>
        <p:nvSpPr>
          <p:cNvPr id="220" name="フリーフォーム 219"/>
          <p:cNvSpPr/>
          <p:nvPr/>
        </p:nvSpPr>
        <p:spPr>
          <a:xfrm>
            <a:off x="3683371" y="5712814"/>
            <a:ext cx="1362389" cy="101845"/>
          </a:xfrm>
          <a:custGeom>
            <a:avLst/>
            <a:gdLst>
              <a:gd name="connsiteX0" fmla="*/ 0 w 1023583"/>
              <a:gd name="connsiteY0" fmla="*/ 143315 h 143315"/>
              <a:gd name="connsiteX1" fmla="*/ 484496 w 1023583"/>
              <a:gd name="connsiteY1" fmla="*/ 13 h 143315"/>
              <a:gd name="connsiteX2" fmla="*/ 1023583 w 1023583"/>
              <a:gd name="connsiteY2" fmla="*/ 136491 h 14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3" h="143315">
                <a:moveTo>
                  <a:pt x="0" y="143315"/>
                </a:moveTo>
                <a:cubicBezTo>
                  <a:pt x="156949" y="72232"/>
                  <a:pt x="313899" y="1150"/>
                  <a:pt x="484496" y="13"/>
                </a:cubicBezTo>
                <a:cubicBezTo>
                  <a:pt x="655093" y="-1124"/>
                  <a:pt x="839338" y="67683"/>
                  <a:pt x="1023583" y="136491"/>
                </a:cubicBezTo>
              </a:path>
            </a:pathLst>
          </a:custGeom>
          <a:ln>
            <a:solidFill>
              <a:srgbClr val="CC00FF"/>
            </a:solidFill>
            <a:prstDash val="dash"/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221" name="フリーフォーム 220"/>
          <p:cNvSpPr/>
          <p:nvPr/>
        </p:nvSpPr>
        <p:spPr>
          <a:xfrm rot="10800000">
            <a:off x="3658891" y="6255252"/>
            <a:ext cx="1359652" cy="193342"/>
          </a:xfrm>
          <a:custGeom>
            <a:avLst/>
            <a:gdLst>
              <a:gd name="connsiteX0" fmla="*/ 0 w 1023583"/>
              <a:gd name="connsiteY0" fmla="*/ 143315 h 143315"/>
              <a:gd name="connsiteX1" fmla="*/ 484496 w 1023583"/>
              <a:gd name="connsiteY1" fmla="*/ 13 h 143315"/>
              <a:gd name="connsiteX2" fmla="*/ 1023583 w 1023583"/>
              <a:gd name="connsiteY2" fmla="*/ 136491 h 14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583" h="143315">
                <a:moveTo>
                  <a:pt x="0" y="143315"/>
                </a:moveTo>
                <a:cubicBezTo>
                  <a:pt x="156949" y="72232"/>
                  <a:pt x="313899" y="1150"/>
                  <a:pt x="484496" y="13"/>
                </a:cubicBezTo>
                <a:cubicBezTo>
                  <a:pt x="655093" y="-1124"/>
                  <a:pt x="839338" y="67683"/>
                  <a:pt x="1023583" y="136491"/>
                </a:cubicBezTo>
              </a:path>
            </a:pathLst>
          </a:custGeom>
          <a:ln>
            <a:solidFill>
              <a:srgbClr val="CC00FF"/>
            </a:solidFill>
            <a:prstDash val="solid"/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テキスト ボックス 221"/>
              <p:cNvSpPr txBox="1"/>
              <p:nvPr/>
            </p:nvSpPr>
            <p:spPr>
              <a:xfrm>
                <a:off x="4934430" y="6695614"/>
                <a:ext cx="233995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700" dirty="0" smtClean="0">
                    <a:solidFill>
                      <a:srgbClr val="FF0000"/>
                    </a:solidFill>
                  </a:rPr>
                  <a:t>2</a:t>
                </a:r>
                <a:r>
                  <a:rPr lang="ja-JP" altLang="en-US" sz="700" dirty="0" smtClean="0">
                    <a:solidFill>
                      <a:srgbClr val="FF0000"/>
                    </a:solidFill>
                  </a:rPr>
                  <a:t>回目の変換</a:t>
                </a:r>
                <a:r>
                  <a:rPr lang="ja-JP" altLang="en-US" sz="700" dirty="0" smtClean="0"/>
                  <a:t>で</a:t>
                </a:r>
                <a:r>
                  <a:rPr lang="ja-JP" altLang="en-US" sz="700" dirty="0" smtClean="0">
                    <a:solidFill>
                      <a:srgbClr val="CC00FF"/>
                    </a:solidFill>
                  </a:rPr>
                  <a:t>入出力のベクトルの方向が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700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sz="700" dirty="0" smtClean="0"/>
                  <a:t>になる</a:t>
                </a:r>
                <a:endParaRPr kumimoji="1" lang="ja-JP" altLang="en-US" sz="700" dirty="0"/>
              </a:p>
            </p:txBody>
          </p:sp>
        </mc:Choice>
        <mc:Fallback>
          <p:sp>
            <p:nvSpPr>
              <p:cNvPr id="222" name="テキスト ボックス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30" y="6695614"/>
                <a:ext cx="2339955" cy="200055"/>
              </a:xfrm>
              <a:prstGeom prst="rect">
                <a:avLst/>
              </a:prstGeom>
              <a:blipFill rotWithShape="0">
                <a:blip r:embed="rId3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フリーフォーム 226"/>
          <p:cNvSpPr/>
          <p:nvPr/>
        </p:nvSpPr>
        <p:spPr>
          <a:xfrm>
            <a:off x="2531090" y="6100549"/>
            <a:ext cx="1032114" cy="147207"/>
          </a:xfrm>
          <a:custGeom>
            <a:avLst/>
            <a:gdLst>
              <a:gd name="connsiteX0" fmla="*/ 0 w 852986"/>
              <a:gd name="connsiteY0" fmla="*/ 0 h 147207"/>
              <a:gd name="connsiteX1" fmla="*/ 232012 w 852986"/>
              <a:gd name="connsiteY1" fmla="*/ 116006 h 147207"/>
              <a:gd name="connsiteX2" fmla="*/ 559559 w 852986"/>
              <a:gd name="connsiteY2" fmla="*/ 143302 h 147207"/>
              <a:gd name="connsiteX3" fmla="*/ 852986 w 852986"/>
              <a:gd name="connsiteY3" fmla="*/ 47767 h 14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986" h="147207">
                <a:moveTo>
                  <a:pt x="0" y="0"/>
                </a:moveTo>
                <a:cubicBezTo>
                  <a:pt x="69376" y="46061"/>
                  <a:pt x="138752" y="92122"/>
                  <a:pt x="232012" y="116006"/>
                </a:cubicBezTo>
                <a:cubicBezTo>
                  <a:pt x="325272" y="139890"/>
                  <a:pt x="456063" y="154675"/>
                  <a:pt x="559559" y="143302"/>
                </a:cubicBezTo>
                <a:cubicBezTo>
                  <a:pt x="663055" y="131929"/>
                  <a:pt x="758020" y="89848"/>
                  <a:pt x="852986" y="47767"/>
                </a:cubicBezTo>
              </a:path>
            </a:pathLst>
          </a:custGeom>
          <a:noFill/>
          <a:ln w="3175">
            <a:gradFill flip="none" rotWithShape="1">
              <a:gsLst>
                <a:gs pos="0">
                  <a:srgbClr val="00B050"/>
                </a:gs>
                <a:gs pos="100000">
                  <a:srgbClr val="CC00FF"/>
                </a:gs>
              </a:gsLst>
              <a:lin ang="0" scaled="1"/>
              <a:tileRect/>
            </a:gradFill>
            <a:prstDash val="dash"/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8" name="フリーフォーム 227"/>
          <p:cNvSpPr/>
          <p:nvPr/>
        </p:nvSpPr>
        <p:spPr>
          <a:xfrm flipV="1">
            <a:off x="2387111" y="3809891"/>
            <a:ext cx="1061269" cy="147207"/>
          </a:xfrm>
          <a:custGeom>
            <a:avLst/>
            <a:gdLst>
              <a:gd name="connsiteX0" fmla="*/ 0 w 852986"/>
              <a:gd name="connsiteY0" fmla="*/ 0 h 147207"/>
              <a:gd name="connsiteX1" fmla="*/ 232012 w 852986"/>
              <a:gd name="connsiteY1" fmla="*/ 116006 h 147207"/>
              <a:gd name="connsiteX2" fmla="*/ 559559 w 852986"/>
              <a:gd name="connsiteY2" fmla="*/ 143302 h 147207"/>
              <a:gd name="connsiteX3" fmla="*/ 852986 w 852986"/>
              <a:gd name="connsiteY3" fmla="*/ 47767 h 14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986" h="147207">
                <a:moveTo>
                  <a:pt x="0" y="0"/>
                </a:moveTo>
                <a:cubicBezTo>
                  <a:pt x="69376" y="46061"/>
                  <a:pt x="138752" y="92122"/>
                  <a:pt x="232012" y="116006"/>
                </a:cubicBezTo>
                <a:cubicBezTo>
                  <a:pt x="325272" y="139890"/>
                  <a:pt x="456063" y="154675"/>
                  <a:pt x="559559" y="143302"/>
                </a:cubicBezTo>
                <a:cubicBezTo>
                  <a:pt x="663055" y="131929"/>
                  <a:pt x="758020" y="89848"/>
                  <a:pt x="852986" y="47767"/>
                </a:cubicBezTo>
              </a:path>
            </a:pathLst>
          </a:custGeom>
          <a:noFill/>
          <a:ln w="3175">
            <a:gradFill flip="none" rotWithShape="1">
              <a:gsLst>
                <a:gs pos="0">
                  <a:srgbClr val="00B050"/>
                </a:gs>
                <a:gs pos="100000">
                  <a:srgbClr val="CC00FF"/>
                </a:gs>
              </a:gsLst>
              <a:lin ang="0" scaled="1"/>
              <a:tileRect/>
            </a:gradFill>
            <a:prstDash val="dash"/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9" name="フリーフォーム 228"/>
          <p:cNvSpPr/>
          <p:nvPr/>
        </p:nvSpPr>
        <p:spPr>
          <a:xfrm flipV="1">
            <a:off x="2386196" y="1860841"/>
            <a:ext cx="1061269" cy="147207"/>
          </a:xfrm>
          <a:custGeom>
            <a:avLst/>
            <a:gdLst>
              <a:gd name="connsiteX0" fmla="*/ 0 w 852986"/>
              <a:gd name="connsiteY0" fmla="*/ 0 h 147207"/>
              <a:gd name="connsiteX1" fmla="*/ 232012 w 852986"/>
              <a:gd name="connsiteY1" fmla="*/ 116006 h 147207"/>
              <a:gd name="connsiteX2" fmla="*/ 559559 w 852986"/>
              <a:gd name="connsiteY2" fmla="*/ 143302 h 147207"/>
              <a:gd name="connsiteX3" fmla="*/ 852986 w 852986"/>
              <a:gd name="connsiteY3" fmla="*/ 47767 h 14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986" h="147207">
                <a:moveTo>
                  <a:pt x="0" y="0"/>
                </a:moveTo>
                <a:cubicBezTo>
                  <a:pt x="69376" y="46061"/>
                  <a:pt x="138752" y="92122"/>
                  <a:pt x="232012" y="116006"/>
                </a:cubicBezTo>
                <a:cubicBezTo>
                  <a:pt x="325272" y="139890"/>
                  <a:pt x="456063" y="154675"/>
                  <a:pt x="559559" y="143302"/>
                </a:cubicBezTo>
                <a:cubicBezTo>
                  <a:pt x="663055" y="131929"/>
                  <a:pt x="758020" y="89848"/>
                  <a:pt x="852986" y="47767"/>
                </a:cubicBezTo>
              </a:path>
            </a:pathLst>
          </a:custGeom>
          <a:noFill/>
          <a:ln w="3175">
            <a:gradFill flip="none" rotWithShape="1">
              <a:gsLst>
                <a:gs pos="0">
                  <a:srgbClr val="00B050"/>
                </a:gs>
                <a:gs pos="100000">
                  <a:srgbClr val="00B0F0"/>
                </a:gs>
              </a:gsLst>
              <a:lin ang="0" scaled="1"/>
              <a:tileRect/>
            </a:gradFill>
            <a:prstDash val="dash"/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フリーフォーム 229"/>
          <p:cNvSpPr/>
          <p:nvPr/>
        </p:nvSpPr>
        <p:spPr>
          <a:xfrm flipV="1">
            <a:off x="6110255" y="5848374"/>
            <a:ext cx="1061269" cy="147207"/>
          </a:xfrm>
          <a:custGeom>
            <a:avLst/>
            <a:gdLst>
              <a:gd name="connsiteX0" fmla="*/ 0 w 852986"/>
              <a:gd name="connsiteY0" fmla="*/ 0 h 147207"/>
              <a:gd name="connsiteX1" fmla="*/ 232012 w 852986"/>
              <a:gd name="connsiteY1" fmla="*/ 116006 h 147207"/>
              <a:gd name="connsiteX2" fmla="*/ 559559 w 852986"/>
              <a:gd name="connsiteY2" fmla="*/ 143302 h 147207"/>
              <a:gd name="connsiteX3" fmla="*/ 852986 w 852986"/>
              <a:gd name="connsiteY3" fmla="*/ 47767 h 14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986" h="147207">
                <a:moveTo>
                  <a:pt x="0" y="0"/>
                </a:moveTo>
                <a:cubicBezTo>
                  <a:pt x="69376" y="46061"/>
                  <a:pt x="138752" y="92122"/>
                  <a:pt x="232012" y="116006"/>
                </a:cubicBezTo>
                <a:cubicBezTo>
                  <a:pt x="325272" y="139890"/>
                  <a:pt x="456063" y="154675"/>
                  <a:pt x="559559" y="143302"/>
                </a:cubicBezTo>
                <a:cubicBezTo>
                  <a:pt x="663055" y="131929"/>
                  <a:pt x="758020" y="89848"/>
                  <a:pt x="852986" y="47767"/>
                </a:cubicBezTo>
              </a:path>
            </a:pathLst>
          </a:custGeom>
          <a:noFill/>
          <a:ln w="3175">
            <a:gradFill flip="none" rotWithShape="1">
              <a:gsLst>
                <a:gs pos="0">
                  <a:srgbClr val="00B050"/>
                </a:gs>
                <a:gs pos="100000">
                  <a:srgbClr val="CC00FF"/>
                </a:gs>
              </a:gsLst>
              <a:lin ang="0" scaled="1"/>
              <a:tileRect/>
            </a:gradFill>
            <a:prstDash val="dash"/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1" name="フリーフォーム 230"/>
          <p:cNvSpPr/>
          <p:nvPr/>
        </p:nvSpPr>
        <p:spPr>
          <a:xfrm rot="-120000">
            <a:off x="2414061" y="2112755"/>
            <a:ext cx="1008000" cy="147207"/>
          </a:xfrm>
          <a:custGeom>
            <a:avLst/>
            <a:gdLst>
              <a:gd name="connsiteX0" fmla="*/ 0 w 852986"/>
              <a:gd name="connsiteY0" fmla="*/ 0 h 147207"/>
              <a:gd name="connsiteX1" fmla="*/ 232012 w 852986"/>
              <a:gd name="connsiteY1" fmla="*/ 116006 h 147207"/>
              <a:gd name="connsiteX2" fmla="*/ 559559 w 852986"/>
              <a:gd name="connsiteY2" fmla="*/ 143302 h 147207"/>
              <a:gd name="connsiteX3" fmla="*/ 852986 w 852986"/>
              <a:gd name="connsiteY3" fmla="*/ 47767 h 14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986" h="147207">
                <a:moveTo>
                  <a:pt x="0" y="0"/>
                </a:moveTo>
                <a:cubicBezTo>
                  <a:pt x="69376" y="46061"/>
                  <a:pt x="138752" y="92122"/>
                  <a:pt x="232012" y="116006"/>
                </a:cubicBezTo>
                <a:cubicBezTo>
                  <a:pt x="325272" y="139890"/>
                  <a:pt x="456063" y="154675"/>
                  <a:pt x="559559" y="143302"/>
                </a:cubicBezTo>
                <a:cubicBezTo>
                  <a:pt x="663055" y="131929"/>
                  <a:pt x="758020" y="89848"/>
                  <a:pt x="852986" y="47767"/>
                </a:cubicBezTo>
              </a:path>
            </a:pathLst>
          </a:custGeom>
          <a:noFill/>
          <a:ln w="3175">
            <a:gradFill flip="none" rotWithShape="1">
              <a:gsLst>
                <a:gs pos="0">
                  <a:srgbClr val="00B050"/>
                </a:gs>
                <a:gs pos="100000">
                  <a:srgbClr val="00B0F0"/>
                </a:gs>
              </a:gsLst>
              <a:lin ang="0" scaled="1"/>
              <a:tileRect/>
            </a:gradFill>
            <a:prstDash val="dash"/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74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4014199" cy="152262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" y="2284627"/>
            <a:ext cx="3990126" cy="413456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520" y="762000"/>
            <a:ext cx="4094920" cy="1534818"/>
          </a:xfrm>
          <a:prstGeom prst="rect">
            <a:avLst/>
          </a:prstGeom>
        </p:spPr>
      </p:pic>
      <p:sp>
        <p:nvSpPr>
          <p:cNvPr id="7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:6.1 </a:t>
            </a:r>
            <a:r>
              <a:rPr lang="ja-JP" altLang="en-US" sz="3200" dirty="0" smtClean="0"/>
              <a:t>固有値入門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1573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20" y="0"/>
            <a:ext cx="3996144" cy="48447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783" y="0"/>
            <a:ext cx="4020218" cy="116153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841" y="1161530"/>
            <a:ext cx="3972072" cy="37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:6.2 </a:t>
            </a:r>
            <a:r>
              <a:rPr lang="ja-JP" altLang="en-US" sz="3200" dirty="0" smtClean="0"/>
              <a:t>行列の対角化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4033326" cy="6122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" y="1269243"/>
            <a:ext cx="3991312" cy="57979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52" y="679904"/>
            <a:ext cx="3997314" cy="603198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16603"/>
          <a:stretch/>
        </p:blipFill>
        <p:spPr>
          <a:xfrm>
            <a:off x="8152674" y="679904"/>
            <a:ext cx="4039328" cy="50054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676" y="5685381"/>
            <a:ext cx="4033326" cy="217871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84032"/>
          <a:stretch/>
        </p:blipFill>
        <p:spPr>
          <a:xfrm>
            <a:off x="4033327" y="6749987"/>
            <a:ext cx="4039328" cy="958396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10772" y="984728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16774" y="1467328"/>
            <a:ext cx="94541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975849" y="1613378"/>
            <a:ext cx="94541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95949" y="3642203"/>
            <a:ext cx="26974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898203" y="2649447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82048" y="3642203"/>
            <a:ext cx="9454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521161" y="4023757"/>
            <a:ext cx="578215" cy="5161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86648" y="4210218"/>
            <a:ext cx="9454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42173" y="5042378"/>
            <a:ext cx="9454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479329" y="4014232"/>
            <a:ext cx="114395" cy="5161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42836" y="4014232"/>
            <a:ext cx="114395" cy="5161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361494" y="4014232"/>
            <a:ext cx="114395" cy="5161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925001" y="4014232"/>
            <a:ext cx="114395" cy="5161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226651" y="4862386"/>
            <a:ext cx="114395" cy="5161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90158" y="4862386"/>
            <a:ext cx="114395" cy="5161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108816" y="4862386"/>
            <a:ext cx="114395" cy="5161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672323" y="4862386"/>
            <a:ext cx="114395" cy="5161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186781" y="4870600"/>
            <a:ext cx="578215" cy="5161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904331" y="4861957"/>
            <a:ext cx="578215" cy="5161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370372" y="4210218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52231" y="4210218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71974" y="4210218"/>
            <a:ext cx="85946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92010" y="4210218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678813" y="5042378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84675" y="5042378"/>
            <a:ext cx="7813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747484" y="5042378"/>
            <a:ext cx="7813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445693" y="2459229"/>
            <a:ext cx="545157" cy="50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976921" y="2649447"/>
            <a:ext cx="78133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724496" y="2649447"/>
            <a:ext cx="1674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171948" y="2649447"/>
            <a:ext cx="7813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162914" y="3816008"/>
            <a:ext cx="1102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行列積</a:t>
            </a:r>
            <a:r>
              <a:rPr kumimoji="1" lang="ja-JP" altLang="en-US" sz="700" dirty="0" smtClean="0"/>
              <a:t>を</a:t>
            </a:r>
            <a:endParaRPr kumimoji="1" lang="en-US" altLang="ja-JP" sz="700" dirty="0" smtClean="0"/>
          </a:p>
          <a:p>
            <a:r>
              <a:rPr lang="ja-JP" altLang="en-US" sz="700" dirty="0" smtClean="0">
                <a:solidFill>
                  <a:srgbClr val="00B050"/>
                </a:solidFill>
              </a:rPr>
              <a:t>固有値</a:t>
            </a:r>
            <a:r>
              <a:rPr lang="en-US" altLang="ja-JP" sz="700" dirty="0" smtClean="0"/>
              <a:t>x</a:t>
            </a:r>
            <a:r>
              <a:rPr lang="ja-JP" altLang="en-US" sz="700" dirty="0" smtClean="0">
                <a:solidFill>
                  <a:srgbClr val="00B0F0"/>
                </a:solidFill>
              </a:rPr>
              <a:t>固有ベクトル</a:t>
            </a:r>
            <a:r>
              <a:rPr lang="ja-JP" altLang="en-US" sz="700" dirty="0" smtClean="0"/>
              <a:t>に変換する</a:t>
            </a:r>
            <a:endParaRPr kumimoji="1" lang="ja-JP" altLang="en-US" sz="7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587486" y="4487766"/>
            <a:ext cx="15779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</a:rPr>
              <a:t>固有値</a:t>
            </a:r>
            <a:r>
              <a:rPr lang="en-US" altLang="ja-JP" sz="700" dirty="0" smtClean="0"/>
              <a:t>x</a:t>
            </a:r>
            <a:r>
              <a:rPr lang="ja-JP" altLang="en-US" sz="700" dirty="0" smtClean="0">
                <a:solidFill>
                  <a:srgbClr val="00B0F0"/>
                </a:solidFill>
              </a:rPr>
              <a:t>固有ベクトル</a:t>
            </a:r>
            <a:r>
              <a:rPr lang="ja-JP" altLang="en-US" sz="700" dirty="0" smtClean="0"/>
              <a:t>の１つの行列を、</a:t>
            </a:r>
            <a:endParaRPr lang="en-US" altLang="ja-JP" sz="700" dirty="0" smtClean="0"/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固有ベクトル</a:t>
            </a:r>
            <a:r>
              <a:rPr lang="en-US" altLang="ja-JP" sz="700" dirty="0" err="1"/>
              <a:t>x</a:t>
            </a:r>
            <a:r>
              <a:rPr lang="ja-JP" altLang="en-US" sz="700" dirty="0" smtClean="0">
                <a:solidFill>
                  <a:srgbClr val="00B050"/>
                </a:solidFill>
              </a:rPr>
              <a:t>固有値の対角行列</a:t>
            </a:r>
            <a:r>
              <a:rPr lang="ja-JP" altLang="en-US" sz="700" dirty="0" smtClean="0"/>
              <a:t>に分解する</a:t>
            </a:r>
            <a:endParaRPr kumimoji="1" lang="ja-JP" altLang="en-US" sz="700" dirty="0"/>
          </a:p>
        </p:txBody>
      </p:sp>
      <p:sp>
        <p:nvSpPr>
          <p:cNvPr id="3" name="フリーフォーム 2"/>
          <p:cNvSpPr/>
          <p:nvPr/>
        </p:nvSpPr>
        <p:spPr>
          <a:xfrm>
            <a:off x="3276600" y="4083050"/>
            <a:ext cx="482600" cy="434975"/>
          </a:xfrm>
          <a:custGeom>
            <a:avLst/>
            <a:gdLst>
              <a:gd name="connsiteX0" fmla="*/ 482600 w 482600"/>
              <a:gd name="connsiteY0" fmla="*/ 0 h 434975"/>
              <a:gd name="connsiteX1" fmla="*/ 384175 w 482600"/>
              <a:gd name="connsiteY1" fmla="*/ 250825 h 434975"/>
              <a:gd name="connsiteX2" fmla="*/ 88900 w 482600"/>
              <a:gd name="connsiteY2" fmla="*/ 336550 h 434975"/>
              <a:gd name="connsiteX3" fmla="*/ 0 w 482600"/>
              <a:gd name="connsiteY3" fmla="*/ 434975 h 43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" h="434975">
                <a:moveTo>
                  <a:pt x="482600" y="0"/>
                </a:moveTo>
                <a:cubicBezTo>
                  <a:pt x="466196" y="97366"/>
                  <a:pt x="449792" y="194733"/>
                  <a:pt x="384175" y="250825"/>
                </a:cubicBezTo>
                <a:cubicBezTo>
                  <a:pt x="318558" y="306917"/>
                  <a:pt x="152929" y="305858"/>
                  <a:pt x="88900" y="336550"/>
                </a:cubicBezTo>
                <a:cubicBezTo>
                  <a:pt x="24871" y="367242"/>
                  <a:pt x="12435" y="401108"/>
                  <a:pt x="0" y="4349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69858" y="5919956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91960" y="5919956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030643" y="5919956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52745" y="5919956"/>
            <a:ext cx="78133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790158" y="5919956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12260" y="5919956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984100" y="5919956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539426" y="5919956"/>
            <a:ext cx="1674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3079228" y="5919956"/>
            <a:ext cx="1674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007245" y="5919956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935909" y="5919956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33240" y="5919956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874998" y="6205706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900747" y="6369988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301720" y="6366019"/>
            <a:ext cx="20266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360855" y="6597550"/>
            <a:ext cx="94541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22233" y="6597550"/>
            <a:ext cx="94541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73088" y="6597550"/>
            <a:ext cx="434422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2321696" y="6604946"/>
            <a:ext cx="268171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24421" y="6754749"/>
            <a:ext cx="499008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054402" y="6754749"/>
            <a:ext cx="94541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579510" y="6597550"/>
            <a:ext cx="94541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891359" y="6749210"/>
            <a:ext cx="78133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3806085" y="6747939"/>
            <a:ext cx="1674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3734102" y="6747939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3662766" y="6747939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3460097" y="6747939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94022" y="6907079"/>
            <a:ext cx="1674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74168" y="6907079"/>
            <a:ext cx="1143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98317" y="6907079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643225" y="6907079"/>
            <a:ext cx="125835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846106" y="929454"/>
            <a:ext cx="296715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352892" y="920811"/>
            <a:ext cx="222926" cy="2913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791555" y="927109"/>
            <a:ext cx="222926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7336786" y="916634"/>
            <a:ext cx="222926" cy="2913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233704" y="2049523"/>
            <a:ext cx="222926" cy="2913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494840" y="2049523"/>
            <a:ext cx="296715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750428" y="2049523"/>
            <a:ext cx="222926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109265" y="2046228"/>
            <a:ext cx="269741" cy="2913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782656" y="2974683"/>
            <a:ext cx="477864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7430606" y="2974683"/>
            <a:ext cx="477864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677491" y="3120860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450280" y="3120860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6884322" y="3120860"/>
            <a:ext cx="94541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547925" y="3333585"/>
            <a:ext cx="94541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 90"/>
          <p:cNvSpPr/>
          <p:nvPr/>
        </p:nvSpPr>
        <p:spPr>
          <a:xfrm>
            <a:off x="727075" y="5861050"/>
            <a:ext cx="336550" cy="50800"/>
          </a:xfrm>
          <a:custGeom>
            <a:avLst/>
            <a:gdLst>
              <a:gd name="connsiteX0" fmla="*/ 0 w 336550"/>
              <a:gd name="connsiteY0" fmla="*/ 50800 h 50800"/>
              <a:gd name="connsiteX1" fmla="*/ 50800 w 336550"/>
              <a:gd name="connsiteY1" fmla="*/ 0 h 50800"/>
              <a:gd name="connsiteX2" fmla="*/ 295275 w 336550"/>
              <a:gd name="connsiteY2" fmla="*/ 0 h 50800"/>
              <a:gd name="connsiteX3" fmla="*/ 336550 w 336550"/>
              <a:gd name="connsiteY3" fmla="*/ 41275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550" h="50800">
                <a:moveTo>
                  <a:pt x="0" y="50800"/>
                </a:moveTo>
                <a:lnTo>
                  <a:pt x="50800" y="0"/>
                </a:lnTo>
                <a:lnTo>
                  <a:pt x="295275" y="0"/>
                </a:lnTo>
                <a:lnTo>
                  <a:pt x="336550" y="41275"/>
                </a:lnTo>
              </a:path>
            </a:pathLst>
          </a:custGeom>
          <a:noFill/>
          <a:ln w="6350">
            <a:gradFill flip="none" rotWithShape="1">
              <a:gsLst>
                <a:gs pos="31900">
                  <a:srgbClr val="AE381A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0" scaled="1"/>
              <a:tileRect/>
            </a:gra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595774" y="5690301"/>
            <a:ext cx="10770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行列</a:t>
            </a:r>
            <a:r>
              <a:rPr kumimoji="1" lang="ja-JP" altLang="en-US" sz="700" dirty="0" smtClean="0"/>
              <a:t>を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固有値</a:t>
            </a:r>
            <a:r>
              <a:rPr kumimoji="1" lang="ja-JP" altLang="en-US" sz="700" dirty="0" smtClean="0"/>
              <a:t>に変換</a:t>
            </a:r>
            <a:endParaRPr kumimoji="1" lang="ja-JP" altLang="en-US" sz="700" dirty="0"/>
          </a:p>
        </p:txBody>
      </p:sp>
      <p:cxnSp>
        <p:nvCxnSpPr>
          <p:cNvPr id="94" name="直線コネクタ 93"/>
          <p:cNvCxnSpPr/>
          <p:nvPr/>
        </p:nvCxnSpPr>
        <p:spPr>
          <a:xfrm>
            <a:off x="3244849" y="4070350"/>
            <a:ext cx="792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>
            <a:off x="2671272" y="4635500"/>
            <a:ext cx="792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正方形/長方形 95"/>
          <p:cNvSpPr/>
          <p:nvPr/>
        </p:nvSpPr>
        <p:spPr>
          <a:xfrm>
            <a:off x="7785169" y="3333585"/>
            <a:ext cx="5870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7507258" y="3333585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7360591" y="3698794"/>
            <a:ext cx="7813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5436460" y="3695895"/>
            <a:ext cx="7813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4470510" y="3703985"/>
            <a:ext cx="78133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4578460" y="3856385"/>
            <a:ext cx="78133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6021215" y="3700810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590925" y="4107001"/>
            <a:ext cx="269741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998499" y="4098358"/>
            <a:ext cx="222926" cy="2913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6351437" y="4104656"/>
            <a:ext cx="222926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6823643" y="4094181"/>
            <a:ext cx="222926" cy="2913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フリーフォーム 106"/>
          <p:cNvSpPr/>
          <p:nvPr/>
        </p:nvSpPr>
        <p:spPr>
          <a:xfrm>
            <a:off x="6569075" y="1231900"/>
            <a:ext cx="1504950" cy="2876550"/>
          </a:xfrm>
          <a:custGeom>
            <a:avLst/>
            <a:gdLst>
              <a:gd name="connsiteX0" fmla="*/ 444500 w 1504950"/>
              <a:gd name="connsiteY0" fmla="*/ 0 h 2876550"/>
              <a:gd name="connsiteX1" fmla="*/ 596900 w 1504950"/>
              <a:gd name="connsiteY1" fmla="*/ 152400 h 2876550"/>
              <a:gd name="connsiteX2" fmla="*/ 1504950 w 1504950"/>
              <a:gd name="connsiteY2" fmla="*/ 152400 h 2876550"/>
              <a:gd name="connsiteX3" fmla="*/ 1504950 w 1504950"/>
              <a:gd name="connsiteY3" fmla="*/ 2759075 h 2876550"/>
              <a:gd name="connsiteX4" fmla="*/ 117475 w 1504950"/>
              <a:gd name="connsiteY4" fmla="*/ 2759075 h 2876550"/>
              <a:gd name="connsiteX5" fmla="*/ 0 w 1504950"/>
              <a:gd name="connsiteY5" fmla="*/ 287655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4950" h="2876550">
                <a:moveTo>
                  <a:pt x="444500" y="0"/>
                </a:moveTo>
                <a:lnTo>
                  <a:pt x="596900" y="152400"/>
                </a:lnTo>
                <a:lnTo>
                  <a:pt x="1504950" y="152400"/>
                </a:lnTo>
                <a:lnTo>
                  <a:pt x="1504950" y="2759075"/>
                </a:lnTo>
                <a:lnTo>
                  <a:pt x="117475" y="2759075"/>
                </a:lnTo>
                <a:lnTo>
                  <a:pt x="0" y="287655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7178610" y="1730279"/>
            <a:ext cx="96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列入れ替える　</a:t>
            </a:r>
            <a:r>
              <a:rPr kumimoji="1" lang="ja-JP" altLang="en-US" sz="700" dirty="0" smtClean="0"/>
              <a:t>→</a:t>
            </a:r>
            <a:endParaRPr kumimoji="1" lang="en-US" altLang="ja-JP" sz="700" dirty="0" smtClean="0"/>
          </a:p>
          <a:p>
            <a:r>
              <a:rPr lang="ja-JP" altLang="en-US" sz="700" dirty="0" smtClean="0">
                <a:solidFill>
                  <a:srgbClr val="00B050"/>
                </a:solidFill>
              </a:rPr>
              <a:t>固有値も入れ替わる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109" name="正方形/長方形 108"/>
          <p:cNvSpPr/>
          <p:nvPr/>
        </p:nvSpPr>
        <p:spPr>
          <a:xfrm>
            <a:off x="5475526" y="4490045"/>
            <a:ext cx="269741" cy="1157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6221679" y="4487766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7054987" y="4487766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6977089" y="4487766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7248929" y="4487766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6804255" y="4487766"/>
            <a:ext cx="1674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7714139" y="4495332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7636241" y="4495332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7968406" y="4495332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7897376" y="4495332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113008" y="4647732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5755350" y="4647732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677452" y="4647732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6888663" y="5014376"/>
            <a:ext cx="94541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663229" y="4799551"/>
            <a:ext cx="269741" cy="1157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163140" y="4800132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4980899" y="5166776"/>
            <a:ext cx="18000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4609926" y="5463557"/>
            <a:ext cx="18000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/>
              <p:cNvSpPr txBox="1"/>
              <p:nvPr/>
            </p:nvSpPr>
            <p:spPr>
              <a:xfrm>
                <a:off x="6884322" y="6886632"/>
                <a:ext cx="1647374" cy="674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600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ja-JP" altLang="en-US" sz="600" i="1">
                        <a:latin typeface="Cambria Math" panose="02040503050406030204" pitchFamily="18" charset="0"/>
                      </a:rPr>
                      <m:t>のとき</m:t>
                    </m:r>
                    <m:r>
                      <a:rPr lang="ja-JP" altLang="en-US" sz="600" i="1" smtClean="0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60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sz="600" b="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ja-JP" sz="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a:rPr lang="ja-JP" alt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ja-JP" alt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sz="600" dirty="0" smtClean="0"/>
              </a:p>
              <a:p>
                <a:r>
                  <a:rPr lang="ja-JP" altLang="en-US" sz="600" dirty="0" smtClean="0"/>
                  <a:t>　　　　　 </a:t>
                </a:r>
                <a:r>
                  <a:rPr lang="en-US" altLang="ja-JP" sz="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ja-JP" sz="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brk m:alnAt="7"/>
                          </m:rPr>
                          <a:rPr lang="en-US" altLang="ja-JP" sz="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ja-JP" sz="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ja-JP" sz="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ja-JP" sz="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ja-JP" sz="600" dirty="0" smtClean="0"/>
              </a:p>
              <a:p>
                <a:r>
                  <a:rPr lang="ja-JP" altLang="en-US" sz="600" dirty="0"/>
                  <a:t>　　　　　 </a:t>
                </a:r>
                <a:r>
                  <a:rPr lang="en-US" altLang="ja-JP" sz="600" dirty="0"/>
                  <a:t> </a:t>
                </a:r>
                <a14:m>
                  <m:oMath xmlns:m="http://schemas.openxmlformats.org/officeDocument/2006/math">
                    <m:r>
                      <a:rPr lang="en-US" altLang="ja-JP" sz="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ja-JP" sz="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ja-JP" sz="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600" dirty="0"/>
              </a:p>
            </p:txBody>
          </p:sp>
        </mc:Choice>
        <mc:Fallback xmlns="">
          <p:sp>
            <p:nvSpPr>
              <p:cNvPr id="127" name="テキスト ボックス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322" y="6886632"/>
                <a:ext cx="1647374" cy="674993"/>
              </a:xfrm>
              <a:prstGeom prst="rect">
                <a:avLst/>
              </a:prstGeom>
              <a:blipFill rotWithShape="0">
                <a:blip r:embed="rId7"/>
                <a:stretch>
                  <a:fillRect l="-738" t="-1818" b="-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正方形/長方形 129"/>
          <p:cNvSpPr/>
          <p:nvPr/>
        </p:nvSpPr>
        <p:spPr>
          <a:xfrm>
            <a:off x="7245378" y="7462364"/>
            <a:ext cx="78133" cy="940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7217834" y="7509369"/>
            <a:ext cx="356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重解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/>
              <p:cNvSpPr txBox="1"/>
              <p:nvPr/>
            </p:nvSpPr>
            <p:spPr>
              <a:xfrm>
                <a:off x="7122405" y="5222523"/>
                <a:ext cx="1166345" cy="493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600" b="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ja-JP" sz="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ja-JP" altLang="en-US" sz="600" i="1">
                        <a:latin typeface="Cambria Math" panose="02040503050406030204" pitchFamily="18" charset="0"/>
                      </a:rPr>
                      <m:t>のとき</m:t>
                    </m:r>
                    <m:r>
                      <a:rPr lang="ja-JP" altLang="en-US" sz="600" i="1" smtClean="0">
                        <a:latin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60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en-US" altLang="ja-JP" sz="600" b="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ja-JP" sz="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sz="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sz="600" dirty="0" smtClean="0"/>
              </a:p>
              <a:p>
                <a:r>
                  <a:rPr lang="ja-JP" altLang="en-US" sz="600" dirty="0" smtClean="0"/>
                  <a:t>　　　　　 </a:t>
                </a:r>
                <a:r>
                  <a:rPr lang="en-US" altLang="ja-JP" sz="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ja-JP" sz="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altLang="ja-JP" sz="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brk m:alnAt="7"/>
                          </m:rPr>
                          <a:rPr lang="en-US" altLang="ja-JP" sz="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ja-JP" alt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ja-JP" sz="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ja-JP" sz="600" dirty="0" smtClean="0"/>
              </a:p>
              <a:p>
                <a:r>
                  <a:rPr lang="ja-JP" altLang="en-US" sz="600" dirty="0"/>
                  <a:t>　　　　　 </a:t>
                </a:r>
                <a:r>
                  <a:rPr lang="en-US" altLang="ja-JP" sz="600" dirty="0"/>
                  <a:t> </a:t>
                </a:r>
                <a14:m>
                  <m:oMath xmlns:m="http://schemas.openxmlformats.org/officeDocument/2006/math">
                    <m:r>
                      <a:rPr lang="en-US" altLang="ja-JP" sz="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ja-JP" alt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ja-JP" sz="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600" dirty="0"/>
              </a:p>
            </p:txBody>
          </p:sp>
        </mc:Choice>
        <mc:Fallback xmlns="">
          <p:sp>
            <p:nvSpPr>
              <p:cNvPr id="132" name="テキスト ボックス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405" y="5222523"/>
                <a:ext cx="1166345" cy="493918"/>
              </a:xfrm>
              <a:prstGeom prst="rect">
                <a:avLst/>
              </a:prstGeom>
              <a:blipFill rotWithShape="0">
                <a:blip r:embed="rId8"/>
                <a:stretch>
                  <a:fillRect l="-1042" t="-2469" b="-12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正方形/長方形 132"/>
          <p:cNvSpPr/>
          <p:nvPr/>
        </p:nvSpPr>
        <p:spPr>
          <a:xfrm>
            <a:off x="7485405" y="5619656"/>
            <a:ext cx="78133" cy="940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7457861" y="5666661"/>
            <a:ext cx="356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重解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135" name="正方形/長方形 134"/>
          <p:cNvSpPr/>
          <p:nvPr/>
        </p:nvSpPr>
        <p:spPr>
          <a:xfrm>
            <a:off x="4537860" y="7290991"/>
            <a:ext cx="10160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6" name="正方形/長方形 135"/>
          <p:cNvSpPr/>
          <p:nvPr/>
        </p:nvSpPr>
        <p:spPr>
          <a:xfrm>
            <a:off x="4436156" y="7521632"/>
            <a:ext cx="10160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7" name="正方形/長方形 136"/>
          <p:cNvSpPr/>
          <p:nvPr/>
        </p:nvSpPr>
        <p:spPr>
          <a:xfrm>
            <a:off x="5112812" y="7290991"/>
            <a:ext cx="10160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8" name="正方形/長方形 137"/>
          <p:cNvSpPr/>
          <p:nvPr/>
        </p:nvSpPr>
        <p:spPr>
          <a:xfrm>
            <a:off x="5506348" y="7521632"/>
            <a:ext cx="289893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9" name="正方形/長方形 138"/>
          <p:cNvSpPr/>
          <p:nvPr/>
        </p:nvSpPr>
        <p:spPr>
          <a:xfrm>
            <a:off x="5488142" y="7299957"/>
            <a:ext cx="76337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0" name="正方形/長方形 139"/>
          <p:cNvSpPr/>
          <p:nvPr/>
        </p:nvSpPr>
        <p:spPr>
          <a:xfrm>
            <a:off x="6081080" y="7290991"/>
            <a:ext cx="76337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1" name="正方形/長方形 140"/>
          <p:cNvSpPr/>
          <p:nvPr/>
        </p:nvSpPr>
        <p:spPr>
          <a:xfrm>
            <a:off x="5883017" y="7521689"/>
            <a:ext cx="7633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2" name="正方形/長方形 141"/>
          <p:cNvSpPr/>
          <p:nvPr/>
        </p:nvSpPr>
        <p:spPr>
          <a:xfrm>
            <a:off x="6521804" y="6570579"/>
            <a:ext cx="94541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5515208" y="5473492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5271797" y="6256744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6325674" y="6572330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11055736" y="684821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10891779" y="827696"/>
            <a:ext cx="184236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9960333" y="1184891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11222402" y="1184888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9364990" y="1423017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8485062" y="1184888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8231148" y="1426809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8504113" y="1732140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11642600" y="1573705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10638829" y="1420024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10045219" y="1573705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11510905" y="2416499"/>
            <a:ext cx="5870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11706317" y="2656404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9826099" y="2668910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8938341" y="2668910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8371836" y="2661167"/>
            <a:ext cx="94541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テキスト ボックス 162"/>
              <p:cNvSpPr txBox="1"/>
              <p:nvPr/>
            </p:nvSpPr>
            <p:spPr>
              <a:xfrm>
                <a:off x="8935556" y="2884853"/>
                <a:ext cx="3027396" cy="2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ja-JP" sz="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7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ja-JP" sz="7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7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sz="7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ja-JP" sz="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7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7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7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7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1" lang="en-US" altLang="ja-JP" sz="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7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ja-JP" altLang="en-US" sz="700" dirty="0" smtClean="0"/>
                  <a:t>で、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7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7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z="700" dirty="0" smtClean="0"/>
                  <a:t> しかありえない．零空間が零ベクトルのみ．</a:t>
                </a:r>
                <a:endParaRPr kumimoji="1" lang="ja-JP" altLang="en-US" sz="700" dirty="0"/>
              </a:p>
            </p:txBody>
          </p:sp>
        </mc:Choice>
        <mc:Fallback xmlns="">
          <p:sp>
            <p:nvSpPr>
              <p:cNvPr id="163" name="テキスト ボックス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556" y="2884853"/>
                <a:ext cx="3027396" cy="271613"/>
              </a:xfrm>
              <a:prstGeom prst="rect">
                <a:avLst/>
              </a:prstGeom>
              <a:blipFill rotWithShape="0">
                <a:blip r:embed="rId9"/>
                <a:stretch>
                  <a:fillRect r="-6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正方形/長方形 163"/>
          <p:cNvSpPr/>
          <p:nvPr/>
        </p:nvSpPr>
        <p:spPr>
          <a:xfrm>
            <a:off x="11300353" y="2958877"/>
            <a:ext cx="94541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11242653" y="4753130"/>
            <a:ext cx="1674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11170670" y="4753130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11099334" y="4753130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8923370" y="4683523"/>
            <a:ext cx="394929" cy="2913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10477883" y="4683523"/>
            <a:ext cx="434422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9558060" y="4683523"/>
            <a:ext cx="359026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10047664" y="4680228"/>
            <a:ext cx="296715" cy="2913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10198064" y="5510381"/>
            <a:ext cx="1674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10126081" y="5510381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10054745" y="5510381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10508870" y="5510381"/>
            <a:ext cx="1674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10436887" y="5510381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10365551" y="5510381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11044637" y="5510381"/>
            <a:ext cx="1674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10937120" y="5510381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10863214" y="5510381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10997485" y="5939989"/>
            <a:ext cx="434422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9901445" y="5939989"/>
            <a:ext cx="359026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0381444" y="5936694"/>
            <a:ext cx="477864" cy="2913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9543493" y="6000131"/>
            <a:ext cx="167487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9419118" y="6000131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9347782" y="6000131"/>
            <a:ext cx="71030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9767870" y="5512376"/>
            <a:ext cx="71030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8410091" y="5510381"/>
            <a:ext cx="71030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8440883" y="6000131"/>
            <a:ext cx="71030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9097399" y="6000131"/>
            <a:ext cx="71030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9190106" y="5510381"/>
            <a:ext cx="85946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9270975" y="6800556"/>
            <a:ext cx="71030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10454452" y="6724171"/>
            <a:ext cx="434422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9606070" y="6724171"/>
            <a:ext cx="359026" cy="29135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10099227" y="6720876"/>
            <a:ext cx="222926" cy="2913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11127480" y="6724171"/>
            <a:ext cx="394929" cy="2913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11777347" y="7645196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724708" y="5955444"/>
            <a:ext cx="7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固有</a:t>
            </a:r>
            <a:r>
              <a:rPr lang="ja-JP" altLang="en-US" sz="800" dirty="0" smtClean="0"/>
              <a:t>値</a:t>
            </a:r>
            <a:r>
              <a:rPr lang="en-US" altLang="ja-JP" sz="800" dirty="0" smtClean="0"/>
              <a:t>0</a:t>
            </a:r>
            <a:r>
              <a:rPr lang="ja-JP" altLang="en-US" sz="800" dirty="0" smtClean="0"/>
              <a:t>の</a:t>
            </a:r>
            <a:endParaRPr lang="en-US" altLang="ja-JP" sz="800" dirty="0" smtClean="0"/>
          </a:p>
          <a:p>
            <a:r>
              <a:rPr lang="ja-JP" altLang="en-US" sz="800" dirty="0" smtClean="0"/>
              <a:t>固有ベクトル</a:t>
            </a:r>
            <a:endParaRPr lang="en-US" altLang="ja-JP" sz="800" dirty="0" smtClean="0"/>
          </a:p>
          <a:p>
            <a:r>
              <a:rPr kumimoji="1" lang="ja-JP" altLang="en-US" sz="800" dirty="0" smtClean="0"/>
              <a:t>→零空間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7848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:6.2 </a:t>
            </a:r>
            <a:r>
              <a:rPr lang="ja-JP" altLang="en-US" sz="3200" dirty="0" smtClean="0"/>
              <a:t>行列の対角化</a:t>
            </a:r>
            <a:endParaRPr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4034983" cy="362668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53459"/>
          <a:stretch/>
        </p:blipFill>
        <p:spPr>
          <a:xfrm>
            <a:off x="6006" y="4306585"/>
            <a:ext cx="4028978" cy="25877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45587"/>
          <a:stretch/>
        </p:blipFill>
        <p:spPr>
          <a:xfrm>
            <a:off x="8145008" y="679904"/>
            <a:ext cx="4046992" cy="327698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021" y="3956888"/>
            <a:ext cx="3980943" cy="22997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/>
          <a:srcRect b="54879"/>
          <a:stretch/>
        </p:blipFill>
        <p:spPr>
          <a:xfrm>
            <a:off x="4071993" y="3727731"/>
            <a:ext cx="4046992" cy="271738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/>
          <a:srcRect t="46759"/>
          <a:stretch/>
        </p:blipFill>
        <p:spPr>
          <a:xfrm>
            <a:off x="4075507" y="683530"/>
            <a:ext cx="4028978" cy="296023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547349" y="3607665"/>
            <a:ext cx="94541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47349" y="3760065"/>
            <a:ext cx="94541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687717" y="3609671"/>
            <a:ext cx="94541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687717" y="3762071"/>
            <a:ext cx="94541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11401" y="4993301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301641" y="5151717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04434" y="4995307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616464" y="5153723"/>
            <a:ext cx="7813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10086" y="5071887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85790" y="4993301"/>
            <a:ext cx="7813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02594" y="5071887"/>
            <a:ext cx="78133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360419" y="5071887"/>
            <a:ext cx="78133" cy="12356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50462" y="5071887"/>
            <a:ext cx="71030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386090" y="1147564"/>
            <a:ext cx="1039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929015" y="1147564"/>
            <a:ext cx="1039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403331" y="1360373"/>
            <a:ext cx="222952" cy="13094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743932" y="1360373"/>
            <a:ext cx="125850" cy="13094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368382" y="2321573"/>
            <a:ext cx="20266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740532" y="3372498"/>
            <a:ext cx="20266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044499" y="4432153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682523" y="4432153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819172" y="4432152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755886" y="4432152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796551" y="4432151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313282" y="4432151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660893" y="4579430"/>
            <a:ext cx="20266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033576" y="4582510"/>
            <a:ext cx="94541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695943" y="4989238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832592" y="4989237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769306" y="4989237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229343" y="4992247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365992" y="4992246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302706" y="4992246"/>
            <a:ext cx="5870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827694" y="4989238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7014351" y="4989237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899403" y="4989237"/>
            <a:ext cx="1143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076722" y="5219116"/>
            <a:ext cx="71030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263379" y="5219115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148431" y="5219115"/>
            <a:ext cx="1143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673419" y="5468244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249039" y="5468244"/>
            <a:ext cx="114395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321371" y="5452369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437216" y="5659340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316471" y="5659340"/>
            <a:ext cx="1143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7134955" y="5431843"/>
            <a:ext cx="475520" cy="15248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156696" y="5468244"/>
            <a:ext cx="85946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584275" y="5468244"/>
            <a:ext cx="85946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457245" y="5871881"/>
            <a:ext cx="296715" cy="1235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252235" y="6158541"/>
            <a:ext cx="85946" cy="16446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041798" y="6158541"/>
            <a:ext cx="94541" cy="16446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7338391" y="5871882"/>
            <a:ext cx="1143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275012" y="5871881"/>
            <a:ext cx="58703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6347425" y="6158541"/>
            <a:ext cx="222926" cy="1644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7148472" y="6158541"/>
            <a:ext cx="222926" cy="1644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578758" y="6158541"/>
            <a:ext cx="94541" cy="1644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379954" y="6158541"/>
            <a:ext cx="114395" cy="1644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990476" y="749819"/>
            <a:ext cx="78133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313773" y="749820"/>
            <a:ext cx="64573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9455926" y="749819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381710" y="749819"/>
            <a:ext cx="7103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796985" y="749819"/>
            <a:ext cx="85946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1308814" y="749819"/>
            <a:ext cx="64573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1024842" y="749819"/>
            <a:ext cx="71030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409946" y="1132633"/>
            <a:ext cx="114395" cy="46923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674728" y="1132633"/>
            <a:ext cx="578215" cy="46923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1474838" y="1296611"/>
            <a:ext cx="64573" cy="13592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1544777" y="1296611"/>
            <a:ext cx="48516" cy="13592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1605993" y="2113708"/>
            <a:ext cx="114395" cy="46923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014453" y="2113708"/>
            <a:ext cx="578215" cy="46923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0744744" y="2114941"/>
            <a:ext cx="717394" cy="46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8958173" y="2278138"/>
            <a:ext cx="64573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147951" y="2278137"/>
            <a:ext cx="167487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029828" y="2278137"/>
            <a:ext cx="1143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9567068" y="2278138"/>
            <a:ext cx="64573" cy="11233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9638723" y="2278137"/>
            <a:ext cx="114395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143359" y="2258162"/>
            <a:ext cx="295260" cy="15248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9756858" y="2278137"/>
            <a:ext cx="64573" cy="11233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9286990" y="2669484"/>
            <a:ext cx="85946" cy="16446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076553" y="2669484"/>
            <a:ext cx="94541" cy="16446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9382180" y="2669484"/>
            <a:ext cx="222926" cy="1644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0183227" y="2669484"/>
            <a:ext cx="222926" cy="1644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9613513" y="2669484"/>
            <a:ext cx="94541" cy="1644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0414709" y="2669484"/>
            <a:ext cx="114395" cy="1644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293538" y="4989237"/>
            <a:ext cx="114395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888499" y="6175080"/>
            <a:ext cx="114395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8585649" y="2281708"/>
            <a:ext cx="114395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8954539" y="2216364"/>
            <a:ext cx="359026" cy="2407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002603" y="6184606"/>
            <a:ext cx="71030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1300821" y="2705075"/>
            <a:ext cx="71030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8365896" y="3248175"/>
            <a:ext cx="578215" cy="35254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9244506" y="3327924"/>
            <a:ext cx="326387" cy="1644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0420663" y="3332687"/>
            <a:ext cx="394929" cy="1644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9826000" y="3248174"/>
            <a:ext cx="434422" cy="35254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11083115" y="3248174"/>
            <a:ext cx="477864" cy="35254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9712172" y="4201812"/>
            <a:ext cx="78133" cy="26486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10105754" y="4201812"/>
            <a:ext cx="125835" cy="26486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8655003" y="4937989"/>
            <a:ext cx="114395" cy="1123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9552083" y="4201812"/>
            <a:ext cx="94541" cy="26486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9961279" y="4201812"/>
            <a:ext cx="94541" cy="26486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11414867" y="4201812"/>
            <a:ext cx="94541" cy="26486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9854569" y="4501107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10488673" y="4501107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9726962" y="4653126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10310714" y="4656639"/>
            <a:ext cx="103995" cy="1235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9596186" y="4649751"/>
            <a:ext cx="85946" cy="1235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10188616" y="4659020"/>
            <a:ext cx="85946" cy="12356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914153" y="4656639"/>
            <a:ext cx="103995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10505016" y="4660652"/>
            <a:ext cx="103995" cy="123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111620" y="4878465"/>
            <a:ext cx="78133" cy="26486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10762381" y="4878465"/>
            <a:ext cx="125835" cy="26486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9872793" y="4878465"/>
            <a:ext cx="71030" cy="26486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10367717" y="4878465"/>
            <a:ext cx="71030" cy="26486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9319266" y="4745490"/>
            <a:ext cx="637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初期値に元々</a:t>
            </a:r>
            <a:endParaRPr kumimoji="1" lang="en-US" altLang="ja-JP" sz="600" dirty="0" smtClean="0">
              <a:solidFill>
                <a:schemeClr val="accent2"/>
              </a:solidFill>
            </a:endParaRPr>
          </a:p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掛かった係数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136" name="正方形/長方形 135"/>
          <p:cNvSpPr/>
          <p:nvPr/>
        </p:nvSpPr>
        <p:spPr>
          <a:xfrm>
            <a:off x="9948395" y="4953621"/>
            <a:ext cx="48515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10476154" y="4953621"/>
            <a:ext cx="125836" cy="1021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9798780" y="5136059"/>
            <a:ext cx="41953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50"/>
                </a:solidFill>
              </a:rPr>
              <a:t>固有値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10111619" y="5136059"/>
            <a:ext cx="6047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F0"/>
                </a:solidFill>
              </a:rPr>
              <a:t>固有ベクトル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892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6</a:t>
            </a:r>
            <a:r>
              <a:rPr lang="ja-JP" altLang="en-US" sz="3200" dirty="0" smtClean="0"/>
              <a:t>章 固有値と固有ベクトル</a:t>
            </a:r>
            <a:r>
              <a:rPr lang="en-US" altLang="ja-JP" sz="3200" dirty="0" smtClean="0"/>
              <a:t>:6.2 </a:t>
            </a:r>
            <a:r>
              <a:rPr lang="ja-JP" altLang="en-US" sz="3200" dirty="0" smtClean="0"/>
              <a:t>行列の対角化</a:t>
            </a:r>
            <a:endParaRPr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3980943" cy="350058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0492"/>
            <a:ext cx="3986947" cy="287612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679904"/>
            <a:ext cx="3980943" cy="297219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0" y="3652101"/>
            <a:ext cx="3986947" cy="141704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005464" y="1164032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911214" y="1322448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170522" y="1559069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889782" y="1861866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75805" y="2017901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47289" y="2186064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2050" y="2405139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561669" y="2774237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4484" y="3814853"/>
            <a:ext cx="6457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500571" y="3746782"/>
            <a:ext cx="6457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4483" y="3977851"/>
            <a:ext cx="6457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610108" y="3746782"/>
            <a:ext cx="6457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281730" y="4056256"/>
            <a:ext cx="6457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59975" y="4357010"/>
            <a:ext cx="6457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820447" y="4357009"/>
            <a:ext cx="64573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450600" y="4512706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718773" y="4512705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568514" y="1698907"/>
            <a:ext cx="94541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326941" y="2597113"/>
            <a:ext cx="184236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676066" y="1073899"/>
            <a:ext cx="184236" cy="11233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760309" y="2243331"/>
            <a:ext cx="2223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↑各固有値</a:t>
            </a:r>
            <a:r>
              <a:rPr kumimoji="1" lang="ja-JP" altLang="en-US" sz="700" smtClean="0"/>
              <a:t>について閉じれば</a:t>
            </a:r>
            <a:r>
              <a:rPr kumimoji="1" lang="ja-JP" altLang="en-US" sz="700" dirty="0" smtClean="0"/>
              <a:t>、この不等式が成立</a:t>
            </a:r>
            <a:endParaRPr kumimoji="1"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68716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08381" cy="159369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57035"/>
          <a:stretch/>
        </p:blipFill>
        <p:spPr>
          <a:xfrm>
            <a:off x="0" y="1593693"/>
            <a:ext cx="4026491" cy="26143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44193"/>
          <a:stretch/>
        </p:blipFill>
        <p:spPr>
          <a:xfrm>
            <a:off x="4072480" y="19804"/>
            <a:ext cx="4026491" cy="339588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535" y="3415686"/>
            <a:ext cx="4008381" cy="188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27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7639</TotalTime>
  <Words>1212</Words>
  <Application>Microsoft Office PowerPoint</Application>
  <PresentationFormat>ワイド画面</PresentationFormat>
  <Paragraphs>299</Paragraphs>
  <Slides>35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3" baseType="lpstr">
      <vt:lpstr>ＭＳ Ｐゴシック</vt:lpstr>
      <vt:lpstr>Arial</vt:lpstr>
      <vt:lpstr>Calibri</vt:lpstr>
      <vt:lpstr>Calibri Light</vt:lpstr>
      <vt:lpstr>Cambria Math</vt:lpstr>
      <vt:lpstr>Tempus Sans ITC</vt:lpstr>
      <vt:lpstr>Times New Roman</vt:lpstr>
      <vt:lpstr>Office テーマ</vt:lpstr>
      <vt:lpstr>第6章 固有値と固有ベクトル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ジョルダン標準形補足</vt:lpstr>
      <vt:lpstr>PowerPoint プレゼンテーション</vt:lpstr>
      <vt:lpstr>PowerPoint プレゼンテーション</vt:lpstr>
      <vt:lpstr>PowerPoint プレゼンテーション</vt:lpstr>
      <vt:lpstr>補足：ジョルダン標準形に変換できることの証明(1/3)</vt:lpstr>
      <vt:lpstr>PowerPoint プレゼンテーション</vt:lpstr>
      <vt:lpstr>補足：ジョルダン標準形に変換できることの証明(3/3)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森田 賢</cp:lastModifiedBy>
  <cp:revision>3887</cp:revision>
  <dcterms:created xsi:type="dcterms:W3CDTF">2016-05-31T00:32:30Z</dcterms:created>
  <dcterms:modified xsi:type="dcterms:W3CDTF">2016-07-01T10:20:30Z</dcterms:modified>
</cp:coreProperties>
</file>